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sldIdLst>
    <p:sldId id="256" r:id="rId2"/>
    <p:sldId id="789" r:id="rId3"/>
    <p:sldId id="257" r:id="rId4"/>
    <p:sldId id="258" r:id="rId5"/>
    <p:sldId id="788" r:id="rId6"/>
    <p:sldId id="259" r:id="rId7"/>
    <p:sldId id="262" r:id="rId8"/>
    <p:sldId id="263" r:id="rId9"/>
    <p:sldId id="264" r:id="rId10"/>
    <p:sldId id="758" r:id="rId11"/>
    <p:sldId id="759" r:id="rId12"/>
    <p:sldId id="760" r:id="rId13"/>
    <p:sldId id="761" r:id="rId14"/>
    <p:sldId id="783" r:id="rId15"/>
    <p:sldId id="787" r:id="rId16"/>
    <p:sldId id="778" r:id="rId17"/>
    <p:sldId id="777" r:id="rId18"/>
    <p:sldId id="776" r:id="rId19"/>
    <p:sldId id="774" r:id="rId20"/>
    <p:sldId id="764" r:id="rId21"/>
    <p:sldId id="785" r:id="rId22"/>
    <p:sldId id="786" r:id="rId23"/>
    <p:sldId id="662" r:id="rId24"/>
    <p:sldId id="669" r:id="rId25"/>
    <p:sldId id="672"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7CE84F3-28C3-443E-9E96-99CF82512B78}" styleName="Koyu Stil 1 - Vurgu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Koyu Stil 1 - Vurgu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972"/>
  </p:normalViewPr>
  <p:slideViewPr>
    <p:cSldViewPr snapToGrid="0" snapToObjects="1">
      <p:cViewPr varScale="1">
        <p:scale>
          <a:sx n="77" d="100"/>
          <a:sy n="77" d="100"/>
        </p:scale>
        <p:origin x="137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BD23DB-FFD6-43CF-B708-E1BA10CD2EA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A90A03E-2E0A-4C7E-B69C-5471254A4F26}">
      <dgm:prSet/>
      <dgm:spPr/>
      <dgm:t>
        <a:bodyPr/>
        <a:lstStyle/>
        <a:p>
          <a:r>
            <a:rPr lang="en-US"/>
            <a:t>Ulusal ve bölgesel hesaplarda</a:t>
          </a:r>
        </a:p>
      </dgm:t>
    </dgm:pt>
    <dgm:pt modelId="{8FABEC7F-5DC0-40AA-A4B3-915401540D7C}" type="parTrans" cxnId="{855B9B20-3558-4FD6-8C7F-FD79479F468E}">
      <dgm:prSet/>
      <dgm:spPr/>
      <dgm:t>
        <a:bodyPr/>
        <a:lstStyle/>
        <a:p>
          <a:endParaRPr lang="en-US"/>
        </a:p>
      </dgm:t>
    </dgm:pt>
    <dgm:pt modelId="{36897F0F-A771-4490-8519-88E3645C2025}" type="sibTrans" cxnId="{855B9B20-3558-4FD6-8C7F-FD79479F468E}">
      <dgm:prSet/>
      <dgm:spPr/>
      <dgm:t>
        <a:bodyPr/>
        <a:lstStyle/>
        <a:p>
          <a:endParaRPr lang="en-US"/>
        </a:p>
      </dgm:t>
    </dgm:pt>
    <dgm:pt modelId="{958B11A9-8DB9-45C4-BDAC-4AE3E24B1A2A}">
      <dgm:prSet/>
      <dgm:spPr/>
      <dgm:t>
        <a:bodyPr/>
        <a:lstStyle/>
        <a:p>
          <a:r>
            <a:rPr lang="tr-TR"/>
            <a:t>Input-output</a:t>
          </a:r>
          <a:r>
            <a:rPr lang="en-US"/>
            <a:t> analizlerinde</a:t>
          </a:r>
        </a:p>
      </dgm:t>
    </dgm:pt>
    <dgm:pt modelId="{E34C526E-CA6D-42EA-9044-6DC63BD57760}" type="parTrans" cxnId="{0DD554E4-7D4C-45F8-A3C1-42472CFB16BF}">
      <dgm:prSet/>
      <dgm:spPr/>
      <dgm:t>
        <a:bodyPr/>
        <a:lstStyle/>
        <a:p>
          <a:endParaRPr lang="en-US"/>
        </a:p>
      </dgm:t>
    </dgm:pt>
    <dgm:pt modelId="{A27D175A-24AB-420E-93DB-541E738E9D9F}" type="sibTrans" cxnId="{0DD554E4-7D4C-45F8-A3C1-42472CFB16BF}">
      <dgm:prSet/>
      <dgm:spPr/>
      <dgm:t>
        <a:bodyPr/>
        <a:lstStyle/>
        <a:p>
          <a:endParaRPr lang="en-US"/>
        </a:p>
      </dgm:t>
    </dgm:pt>
    <dgm:pt modelId="{DE392D80-F589-466C-B6A4-28552FF0F390}">
      <dgm:prSet/>
      <dgm:spPr/>
      <dgm:t>
        <a:bodyPr/>
        <a:lstStyle/>
        <a:p>
          <a:r>
            <a:rPr lang="tr-TR"/>
            <a:t>Kısa dönem istatistikleri </a:t>
          </a:r>
          <a:endParaRPr lang="en-US"/>
        </a:p>
      </dgm:t>
    </dgm:pt>
    <dgm:pt modelId="{0121ABE3-B80D-428D-8061-DBD1670F75AE}" type="parTrans" cxnId="{659EBCC2-9D6F-43D3-B71F-0E32C680C5A1}">
      <dgm:prSet/>
      <dgm:spPr/>
      <dgm:t>
        <a:bodyPr/>
        <a:lstStyle/>
        <a:p>
          <a:endParaRPr lang="en-US"/>
        </a:p>
      </dgm:t>
    </dgm:pt>
    <dgm:pt modelId="{9D8974A7-BF88-4B94-822E-E52272621311}" type="sibTrans" cxnId="{659EBCC2-9D6F-43D3-B71F-0E32C680C5A1}">
      <dgm:prSet/>
      <dgm:spPr/>
      <dgm:t>
        <a:bodyPr/>
        <a:lstStyle/>
        <a:p>
          <a:endParaRPr lang="en-US"/>
        </a:p>
      </dgm:t>
    </dgm:pt>
    <dgm:pt modelId="{3EDCE9F3-D7E2-499E-8494-4A120356D9AD}">
      <dgm:prSet/>
      <dgm:spPr/>
      <dgm:t>
        <a:bodyPr/>
        <a:lstStyle/>
        <a:p>
          <a:r>
            <a:rPr lang="tr-TR"/>
            <a:t>Ü</a:t>
          </a:r>
          <a:r>
            <a:rPr lang="en-US"/>
            <a:t>rün verileri gerektiren diğer analizlerde</a:t>
          </a:r>
        </a:p>
      </dgm:t>
    </dgm:pt>
    <dgm:pt modelId="{23A8BBF8-D4C6-4049-9B0D-F3EBE892E5F1}" type="parTrans" cxnId="{DE04F6D6-D81E-4705-A599-CEA54D05E965}">
      <dgm:prSet/>
      <dgm:spPr/>
      <dgm:t>
        <a:bodyPr/>
        <a:lstStyle/>
        <a:p>
          <a:endParaRPr lang="en-US"/>
        </a:p>
      </dgm:t>
    </dgm:pt>
    <dgm:pt modelId="{DB2D633D-0A76-4752-85A9-BAB704137908}" type="sibTrans" cxnId="{DE04F6D6-D81E-4705-A599-CEA54D05E965}">
      <dgm:prSet/>
      <dgm:spPr/>
      <dgm:t>
        <a:bodyPr/>
        <a:lstStyle/>
        <a:p>
          <a:endParaRPr lang="en-US"/>
        </a:p>
      </dgm:t>
    </dgm:pt>
    <dgm:pt modelId="{6A35E213-36C6-4DFE-BA33-2314B957CE51}">
      <dgm:prSet/>
      <dgm:spPr/>
      <dgm:t>
        <a:bodyPr/>
        <a:lstStyle/>
        <a:p>
          <a:r>
            <a:rPr lang="tr-TR"/>
            <a:t>M</a:t>
          </a:r>
          <a:r>
            <a:rPr lang="en-US"/>
            <a:t>al ve hizmetler ile ilgili istatistiklerin karşılaştırılmasın</a:t>
          </a:r>
          <a:r>
            <a:rPr lang="tr-TR"/>
            <a:t>da temel bir çerçeve </a:t>
          </a:r>
          <a:r>
            <a:rPr lang="en-US"/>
            <a:t>sağla</a:t>
          </a:r>
          <a:r>
            <a:rPr lang="tr-TR"/>
            <a:t>maktadı</a:t>
          </a:r>
          <a:r>
            <a:rPr lang="en-US"/>
            <a:t>r.</a:t>
          </a:r>
        </a:p>
      </dgm:t>
    </dgm:pt>
    <dgm:pt modelId="{F55A728A-ECF9-49A7-8ED3-97AD1CF6C3E6}" type="parTrans" cxnId="{D742E7BD-22E9-4988-A92F-97B926CA931B}">
      <dgm:prSet/>
      <dgm:spPr/>
      <dgm:t>
        <a:bodyPr/>
        <a:lstStyle/>
        <a:p>
          <a:endParaRPr lang="en-US"/>
        </a:p>
      </dgm:t>
    </dgm:pt>
    <dgm:pt modelId="{48C2FE2F-3452-445B-815F-036440BE93AF}" type="sibTrans" cxnId="{D742E7BD-22E9-4988-A92F-97B926CA931B}">
      <dgm:prSet/>
      <dgm:spPr/>
      <dgm:t>
        <a:bodyPr/>
        <a:lstStyle/>
        <a:p>
          <a:endParaRPr lang="en-US"/>
        </a:p>
      </dgm:t>
    </dgm:pt>
    <dgm:pt modelId="{E501881C-8151-0F4F-B115-145CE1752C68}" type="pres">
      <dgm:prSet presAssocID="{FEBD23DB-FFD6-43CF-B708-E1BA10CD2EAC}" presName="linear" presStyleCnt="0">
        <dgm:presLayoutVars>
          <dgm:animLvl val="lvl"/>
          <dgm:resizeHandles val="exact"/>
        </dgm:presLayoutVars>
      </dgm:prSet>
      <dgm:spPr/>
    </dgm:pt>
    <dgm:pt modelId="{A0F94B8C-CE28-1B41-BC71-7052366A317E}" type="pres">
      <dgm:prSet presAssocID="{9A90A03E-2E0A-4C7E-B69C-5471254A4F26}" presName="parentText" presStyleLbl="node1" presStyleIdx="0" presStyleCnt="5">
        <dgm:presLayoutVars>
          <dgm:chMax val="0"/>
          <dgm:bulletEnabled val="1"/>
        </dgm:presLayoutVars>
      </dgm:prSet>
      <dgm:spPr/>
    </dgm:pt>
    <dgm:pt modelId="{6E152CE1-3777-374D-AF47-53817E8D2238}" type="pres">
      <dgm:prSet presAssocID="{36897F0F-A771-4490-8519-88E3645C2025}" presName="spacer" presStyleCnt="0"/>
      <dgm:spPr/>
    </dgm:pt>
    <dgm:pt modelId="{6E8A15DD-1E7B-664E-B598-EACB62564D38}" type="pres">
      <dgm:prSet presAssocID="{958B11A9-8DB9-45C4-BDAC-4AE3E24B1A2A}" presName="parentText" presStyleLbl="node1" presStyleIdx="1" presStyleCnt="5">
        <dgm:presLayoutVars>
          <dgm:chMax val="0"/>
          <dgm:bulletEnabled val="1"/>
        </dgm:presLayoutVars>
      </dgm:prSet>
      <dgm:spPr/>
    </dgm:pt>
    <dgm:pt modelId="{17578DD0-CF01-5A4E-9AD5-01F48CBF01FB}" type="pres">
      <dgm:prSet presAssocID="{A27D175A-24AB-420E-93DB-541E738E9D9F}" presName="spacer" presStyleCnt="0"/>
      <dgm:spPr/>
    </dgm:pt>
    <dgm:pt modelId="{302B44D2-52E9-E747-B8F0-088DDAEE55D0}" type="pres">
      <dgm:prSet presAssocID="{DE392D80-F589-466C-B6A4-28552FF0F390}" presName="parentText" presStyleLbl="node1" presStyleIdx="2" presStyleCnt="5">
        <dgm:presLayoutVars>
          <dgm:chMax val="0"/>
          <dgm:bulletEnabled val="1"/>
        </dgm:presLayoutVars>
      </dgm:prSet>
      <dgm:spPr/>
    </dgm:pt>
    <dgm:pt modelId="{736EC211-C5BC-214E-A2C2-6ED526E5F02B}" type="pres">
      <dgm:prSet presAssocID="{9D8974A7-BF88-4B94-822E-E52272621311}" presName="spacer" presStyleCnt="0"/>
      <dgm:spPr/>
    </dgm:pt>
    <dgm:pt modelId="{6E4223CE-D0BD-294D-8B3A-56C999054669}" type="pres">
      <dgm:prSet presAssocID="{3EDCE9F3-D7E2-499E-8494-4A120356D9AD}" presName="parentText" presStyleLbl="node1" presStyleIdx="3" presStyleCnt="5">
        <dgm:presLayoutVars>
          <dgm:chMax val="0"/>
          <dgm:bulletEnabled val="1"/>
        </dgm:presLayoutVars>
      </dgm:prSet>
      <dgm:spPr/>
    </dgm:pt>
    <dgm:pt modelId="{7357E59A-FBA5-4C4B-ADFC-E09DEFC360BC}" type="pres">
      <dgm:prSet presAssocID="{DB2D633D-0A76-4752-85A9-BAB704137908}" presName="spacer" presStyleCnt="0"/>
      <dgm:spPr/>
    </dgm:pt>
    <dgm:pt modelId="{3490BCD8-91CF-FF4D-BA82-F530E39F8D8C}" type="pres">
      <dgm:prSet presAssocID="{6A35E213-36C6-4DFE-BA33-2314B957CE51}" presName="parentText" presStyleLbl="node1" presStyleIdx="4" presStyleCnt="5">
        <dgm:presLayoutVars>
          <dgm:chMax val="0"/>
          <dgm:bulletEnabled val="1"/>
        </dgm:presLayoutVars>
      </dgm:prSet>
      <dgm:spPr/>
    </dgm:pt>
  </dgm:ptLst>
  <dgm:cxnLst>
    <dgm:cxn modelId="{0BEC9702-50B1-604C-BE76-8ACD3FAF7938}" type="presOf" srcId="{FEBD23DB-FFD6-43CF-B708-E1BA10CD2EAC}" destId="{E501881C-8151-0F4F-B115-145CE1752C68}" srcOrd="0" destOrd="0" presId="urn:microsoft.com/office/officeart/2005/8/layout/vList2"/>
    <dgm:cxn modelId="{243B7310-583A-3643-ABDC-B03507FEC6E2}" type="presOf" srcId="{958B11A9-8DB9-45C4-BDAC-4AE3E24B1A2A}" destId="{6E8A15DD-1E7B-664E-B598-EACB62564D38}" srcOrd="0" destOrd="0" presId="urn:microsoft.com/office/officeart/2005/8/layout/vList2"/>
    <dgm:cxn modelId="{855B9B20-3558-4FD6-8C7F-FD79479F468E}" srcId="{FEBD23DB-FFD6-43CF-B708-E1BA10CD2EAC}" destId="{9A90A03E-2E0A-4C7E-B69C-5471254A4F26}" srcOrd="0" destOrd="0" parTransId="{8FABEC7F-5DC0-40AA-A4B3-915401540D7C}" sibTransId="{36897F0F-A771-4490-8519-88E3645C2025}"/>
    <dgm:cxn modelId="{5EAECC6F-0427-C947-B275-9BEBD24D2B7D}" type="presOf" srcId="{6A35E213-36C6-4DFE-BA33-2314B957CE51}" destId="{3490BCD8-91CF-FF4D-BA82-F530E39F8D8C}" srcOrd="0" destOrd="0" presId="urn:microsoft.com/office/officeart/2005/8/layout/vList2"/>
    <dgm:cxn modelId="{CCF7559D-B2C6-2C48-B927-077FDF1EA7FF}" type="presOf" srcId="{9A90A03E-2E0A-4C7E-B69C-5471254A4F26}" destId="{A0F94B8C-CE28-1B41-BC71-7052366A317E}" srcOrd="0" destOrd="0" presId="urn:microsoft.com/office/officeart/2005/8/layout/vList2"/>
    <dgm:cxn modelId="{9C911DA1-20D2-8F45-9C85-F0864F50ABC3}" type="presOf" srcId="{3EDCE9F3-D7E2-499E-8494-4A120356D9AD}" destId="{6E4223CE-D0BD-294D-8B3A-56C999054669}" srcOrd="0" destOrd="0" presId="urn:microsoft.com/office/officeart/2005/8/layout/vList2"/>
    <dgm:cxn modelId="{D742E7BD-22E9-4988-A92F-97B926CA931B}" srcId="{FEBD23DB-FFD6-43CF-B708-E1BA10CD2EAC}" destId="{6A35E213-36C6-4DFE-BA33-2314B957CE51}" srcOrd="4" destOrd="0" parTransId="{F55A728A-ECF9-49A7-8ED3-97AD1CF6C3E6}" sibTransId="{48C2FE2F-3452-445B-815F-036440BE93AF}"/>
    <dgm:cxn modelId="{659EBCC2-9D6F-43D3-B71F-0E32C680C5A1}" srcId="{FEBD23DB-FFD6-43CF-B708-E1BA10CD2EAC}" destId="{DE392D80-F589-466C-B6A4-28552FF0F390}" srcOrd="2" destOrd="0" parTransId="{0121ABE3-B80D-428D-8061-DBD1670F75AE}" sibTransId="{9D8974A7-BF88-4B94-822E-E52272621311}"/>
    <dgm:cxn modelId="{DE04F6D6-D81E-4705-A599-CEA54D05E965}" srcId="{FEBD23DB-FFD6-43CF-B708-E1BA10CD2EAC}" destId="{3EDCE9F3-D7E2-499E-8494-4A120356D9AD}" srcOrd="3" destOrd="0" parTransId="{23A8BBF8-D4C6-4049-9B0D-F3EBE892E5F1}" sibTransId="{DB2D633D-0A76-4752-85A9-BAB704137908}"/>
    <dgm:cxn modelId="{0DD554E4-7D4C-45F8-A3C1-42472CFB16BF}" srcId="{FEBD23DB-FFD6-43CF-B708-E1BA10CD2EAC}" destId="{958B11A9-8DB9-45C4-BDAC-4AE3E24B1A2A}" srcOrd="1" destOrd="0" parTransId="{E34C526E-CA6D-42EA-9044-6DC63BD57760}" sibTransId="{A27D175A-24AB-420E-93DB-541E738E9D9F}"/>
    <dgm:cxn modelId="{3D2418FE-59CD-5F41-8C0A-73347561D579}" type="presOf" srcId="{DE392D80-F589-466C-B6A4-28552FF0F390}" destId="{302B44D2-52E9-E747-B8F0-088DDAEE55D0}" srcOrd="0" destOrd="0" presId="urn:microsoft.com/office/officeart/2005/8/layout/vList2"/>
    <dgm:cxn modelId="{A6B74B0B-3540-EC4F-8310-6A3CE066B5BC}" type="presParOf" srcId="{E501881C-8151-0F4F-B115-145CE1752C68}" destId="{A0F94B8C-CE28-1B41-BC71-7052366A317E}" srcOrd="0" destOrd="0" presId="urn:microsoft.com/office/officeart/2005/8/layout/vList2"/>
    <dgm:cxn modelId="{31F2257F-0F61-B548-BD57-28F8C5A82A31}" type="presParOf" srcId="{E501881C-8151-0F4F-B115-145CE1752C68}" destId="{6E152CE1-3777-374D-AF47-53817E8D2238}" srcOrd="1" destOrd="0" presId="urn:microsoft.com/office/officeart/2005/8/layout/vList2"/>
    <dgm:cxn modelId="{C21B14A5-5F3E-A940-A8DB-108415190E2E}" type="presParOf" srcId="{E501881C-8151-0F4F-B115-145CE1752C68}" destId="{6E8A15DD-1E7B-664E-B598-EACB62564D38}" srcOrd="2" destOrd="0" presId="urn:microsoft.com/office/officeart/2005/8/layout/vList2"/>
    <dgm:cxn modelId="{524E3F5E-B292-CB47-8C9F-E69C02C90728}" type="presParOf" srcId="{E501881C-8151-0F4F-B115-145CE1752C68}" destId="{17578DD0-CF01-5A4E-9AD5-01F48CBF01FB}" srcOrd="3" destOrd="0" presId="urn:microsoft.com/office/officeart/2005/8/layout/vList2"/>
    <dgm:cxn modelId="{479B6557-6E1A-9D49-8096-85E49625AC93}" type="presParOf" srcId="{E501881C-8151-0F4F-B115-145CE1752C68}" destId="{302B44D2-52E9-E747-B8F0-088DDAEE55D0}" srcOrd="4" destOrd="0" presId="urn:microsoft.com/office/officeart/2005/8/layout/vList2"/>
    <dgm:cxn modelId="{7228C9AD-0ABD-FF40-ADA2-B3E6F211EB25}" type="presParOf" srcId="{E501881C-8151-0F4F-B115-145CE1752C68}" destId="{736EC211-C5BC-214E-A2C2-6ED526E5F02B}" srcOrd="5" destOrd="0" presId="urn:microsoft.com/office/officeart/2005/8/layout/vList2"/>
    <dgm:cxn modelId="{EF7C0CB6-B5F6-664A-B0A6-DFD81C1C6B0C}" type="presParOf" srcId="{E501881C-8151-0F4F-B115-145CE1752C68}" destId="{6E4223CE-D0BD-294D-8B3A-56C999054669}" srcOrd="6" destOrd="0" presId="urn:microsoft.com/office/officeart/2005/8/layout/vList2"/>
    <dgm:cxn modelId="{2BBAB83E-CA6D-894D-AB76-BAC3838FB9E8}" type="presParOf" srcId="{E501881C-8151-0F4F-B115-145CE1752C68}" destId="{7357E59A-FBA5-4C4B-ADFC-E09DEFC360BC}" srcOrd="7" destOrd="0" presId="urn:microsoft.com/office/officeart/2005/8/layout/vList2"/>
    <dgm:cxn modelId="{916A8B35-BAE9-6A4D-B29F-B7EC31267846}" type="presParOf" srcId="{E501881C-8151-0F4F-B115-145CE1752C68}" destId="{3490BCD8-91CF-FF4D-BA82-F530E39F8D8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4DB446-07B7-41DD-9C06-8C0B50ED5D8A}"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DB4C12CC-1D99-4DA4-87F9-BFE43DA9E755}">
      <dgm:prSet/>
      <dgm:spPr/>
      <dgm:t>
        <a:bodyPr/>
        <a:lstStyle/>
        <a:p>
          <a:r>
            <a:rPr lang="tr-TR"/>
            <a:t>NACE ve CPA amaçları ve tanımları birbirinden farklı olan sınıflamalardır.</a:t>
          </a:r>
          <a:endParaRPr lang="en-US"/>
        </a:p>
      </dgm:t>
    </dgm:pt>
    <dgm:pt modelId="{6559C379-E518-48A5-B14A-89C78CEE5828}" type="parTrans" cxnId="{7F840AA8-3207-4B5A-B5FC-E54B38E2B553}">
      <dgm:prSet/>
      <dgm:spPr/>
      <dgm:t>
        <a:bodyPr/>
        <a:lstStyle/>
        <a:p>
          <a:endParaRPr lang="en-US"/>
        </a:p>
      </dgm:t>
    </dgm:pt>
    <dgm:pt modelId="{E1F882BE-F989-4789-B090-5A308726B519}" type="sibTrans" cxnId="{7F840AA8-3207-4B5A-B5FC-E54B38E2B553}">
      <dgm:prSet/>
      <dgm:spPr/>
      <dgm:t>
        <a:bodyPr/>
        <a:lstStyle/>
        <a:p>
          <a:endParaRPr lang="en-US"/>
        </a:p>
      </dgm:t>
    </dgm:pt>
    <dgm:pt modelId="{A3595933-C544-4164-A737-44B1F93EAAC6}">
      <dgm:prSet/>
      <dgm:spPr/>
      <dgm:t>
        <a:bodyPr/>
        <a:lstStyle/>
        <a:p>
          <a:r>
            <a:rPr lang="tr-TR"/>
            <a:t>Kodlama farklılığı </a:t>
          </a:r>
          <a:endParaRPr lang="en-US"/>
        </a:p>
      </dgm:t>
    </dgm:pt>
    <dgm:pt modelId="{9104B9B0-B231-4BB4-A15C-521EBF6D1AB3}" type="parTrans" cxnId="{511EF258-9544-4DCF-979B-F63DAC005ED9}">
      <dgm:prSet/>
      <dgm:spPr/>
      <dgm:t>
        <a:bodyPr/>
        <a:lstStyle/>
        <a:p>
          <a:endParaRPr lang="en-US"/>
        </a:p>
      </dgm:t>
    </dgm:pt>
    <dgm:pt modelId="{EC012769-4790-4DF4-A764-B114A97B7659}" type="sibTrans" cxnId="{511EF258-9544-4DCF-979B-F63DAC005ED9}">
      <dgm:prSet/>
      <dgm:spPr/>
      <dgm:t>
        <a:bodyPr/>
        <a:lstStyle/>
        <a:p>
          <a:endParaRPr lang="en-US"/>
        </a:p>
      </dgm:t>
    </dgm:pt>
    <dgm:pt modelId="{DA60AA60-8624-4B4E-A2A0-D0781DE77125}">
      <dgm:prSet/>
      <dgm:spPr/>
      <dgm:t>
        <a:bodyPr/>
        <a:lstStyle/>
        <a:p>
          <a:r>
            <a:rPr lang="tr-TR"/>
            <a:t>CPA’de olup NACE’de bulunmayan bazı tanımlar (Atıklar, yan ürünler ve taşeronluk hizmetleri)</a:t>
          </a:r>
          <a:endParaRPr lang="en-US"/>
        </a:p>
      </dgm:t>
    </dgm:pt>
    <dgm:pt modelId="{BC919D34-2FF7-4CF8-BE28-6F5C28CAF9B4}" type="parTrans" cxnId="{97BF85E1-4FA2-4569-B6A4-E987CE310F4B}">
      <dgm:prSet/>
      <dgm:spPr/>
      <dgm:t>
        <a:bodyPr/>
        <a:lstStyle/>
        <a:p>
          <a:endParaRPr lang="en-US"/>
        </a:p>
      </dgm:t>
    </dgm:pt>
    <dgm:pt modelId="{13F8D4FE-97A0-4CDA-9F14-F1E4DD3A8EF7}" type="sibTrans" cxnId="{97BF85E1-4FA2-4569-B6A4-E987CE310F4B}">
      <dgm:prSet/>
      <dgm:spPr/>
      <dgm:t>
        <a:bodyPr/>
        <a:lstStyle/>
        <a:p>
          <a:endParaRPr lang="en-US"/>
        </a:p>
      </dgm:t>
    </dgm:pt>
    <dgm:pt modelId="{AE8E73BC-C91A-4F4F-AD49-F1BF640C2A44}" type="pres">
      <dgm:prSet presAssocID="{7E4DB446-07B7-41DD-9C06-8C0B50ED5D8A}" presName="vert0" presStyleCnt="0">
        <dgm:presLayoutVars>
          <dgm:dir/>
          <dgm:animOne val="branch"/>
          <dgm:animLvl val="lvl"/>
        </dgm:presLayoutVars>
      </dgm:prSet>
      <dgm:spPr/>
    </dgm:pt>
    <dgm:pt modelId="{A5133159-963A-8742-B7BB-8490FE89B022}" type="pres">
      <dgm:prSet presAssocID="{DB4C12CC-1D99-4DA4-87F9-BFE43DA9E755}" presName="thickLine" presStyleLbl="alignNode1" presStyleIdx="0" presStyleCnt="3"/>
      <dgm:spPr/>
    </dgm:pt>
    <dgm:pt modelId="{AD1362E2-F188-B646-A886-9D681EFC12E2}" type="pres">
      <dgm:prSet presAssocID="{DB4C12CC-1D99-4DA4-87F9-BFE43DA9E755}" presName="horz1" presStyleCnt="0"/>
      <dgm:spPr/>
    </dgm:pt>
    <dgm:pt modelId="{82D12A09-CFD9-DD42-B22C-23477415A90B}" type="pres">
      <dgm:prSet presAssocID="{DB4C12CC-1D99-4DA4-87F9-BFE43DA9E755}" presName="tx1" presStyleLbl="revTx" presStyleIdx="0" presStyleCnt="3"/>
      <dgm:spPr/>
    </dgm:pt>
    <dgm:pt modelId="{6EFAA439-C245-914F-8347-5D7EFCA6E63A}" type="pres">
      <dgm:prSet presAssocID="{DB4C12CC-1D99-4DA4-87F9-BFE43DA9E755}" presName="vert1" presStyleCnt="0"/>
      <dgm:spPr/>
    </dgm:pt>
    <dgm:pt modelId="{13E2269F-9D3A-9444-BD0D-6E54E4DB4CE0}" type="pres">
      <dgm:prSet presAssocID="{A3595933-C544-4164-A737-44B1F93EAAC6}" presName="thickLine" presStyleLbl="alignNode1" presStyleIdx="1" presStyleCnt="3"/>
      <dgm:spPr/>
    </dgm:pt>
    <dgm:pt modelId="{1DD742A4-3C38-A94C-8F25-5979C2A7EDBE}" type="pres">
      <dgm:prSet presAssocID="{A3595933-C544-4164-A737-44B1F93EAAC6}" presName="horz1" presStyleCnt="0"/>
      <dgm:spPr/>
    </dgm:pt>
    <dgm:pt modelId="{8950ADE2-6E9E-CC4B-852E-E1D92B937BBE}" type="pres">
      <dgm:prSet presAssocID="{A3595933-C544-4164-A737-44B1F93EAAC6}" presName="tx1" presStyleLbl="revTx" presStyleIdx="1" presStyleCnt="3"/>
      <dgm:spPr/>
    </dgm:pt>
    <dgm:pt modelId="{15D0510D-B355-3340-BDE0-3640EE907254}" type="pres">
      <dgm:prSet presAssocID="{A3595933-C544-4164-A737-44B1F93EAAC6}" presName="vert1" presStyleCnt="0"/>
      <dgm:spPr/>
    </dgm:pt>
    <dgm:pt modelId="{F9112FF0-08A4-6C45-B487-10F0A6E0840D}" type="pres">
      <dgm:prSet presAssocID="{DA60AA60-8624-4B4E-A2A0-D0781DE77125}" presName="thickLine" presStyleLbl="alignNode1" presStyleIdx="2" presStyleCnt="3"/>
      <dgm:spPr/>
    </dgm:pt>
    <dgm:pt modelId="{A861B954-22B3-464E-B779-9C9CEC0EBAC2}" type="pres">
      <dgm:prSet presAssocID="{DA60AA60-8624-4B4E-A2A0-D0781DE77125}" presName="horz1" presStyleCnt="0"/>
      <dgm:spPr/>
    </dgm:pt>
    <dgm:pt modelId="{C5C61F07-0973-B946-840F-F4B4F945B48E}" type="pres">
      <dgm:prSet presAssocID="{DA60AA60-8624-4B4E-A2A0-D0781DE77125}" presName="tx1" presStyleLbl="revTx" presStyleIdx="2" presStyleCnt="3"/>
      <dgm:spPr/>
    </dgm:pt>
    <dgm:pt modelId="{AC04A09A-8BAA-4D49-A284-BB9247DE8531}" type="pres">
      <dgm:prSet presAssocID="{DA60AA60-8624-4B4E-A2A0-D0781DE77125}" presName="vert1" presStyleCnt="0"/>
      <dgm:spPr/>
    </dgm:pt>
  </dgm:ptLst>
  <dgm:cxnLst>
    <dgm:cxn modelId="{C796BB48-B148-1241-841A-616349347ED5}" type="presOf" srcId="{DB4C12CC-1D99-4DA4-87F9-BFE43DA9E755}" destId="{82D12A09-CFD9-DD42-B22C-23477415A90B}" srcOrd="0" destOrd="0" presId="urn:microsoft.com/office/officeart/2008/layout/LinedList"/>
    <dgm:cxn modelId="{511EF258-9544-4DCF-979B-F63DAC005ED9}" srcId="{7E4DB446-07B7-41DD-9C06-8C0B50ED5D8A}" destId="{A3595933-C544-4164-A737-44B1F93EAAC6}" srcOrd="1" destOrd="0" parTransId="{9104B9B0-B231-4BB4-A15C-521EBF6D1AB3}" sibTransId="{EC012769-4790-4DF4-A764-B114A97B7659}"/>
    <dgm:cxn modelId="{F502B96C-40A2-7248-9FC8-C1ED6FDD577D}" type="presOf" srcId="{DA60AA60-8624-4B4E-A2A0-D0781DE77125}" destId="{C5C61F07-0973-B946-840F-F4B4F945B48E}" srcOrd="0" destOrd="0" presId="urn:microsoft.com/office/officeart/2008/layout/LinedList"/>
    <dgm:cxn modelId="{197F627F-1DA3-8F40-92DA-0E6A1529D95D}" type="presOf" srcId="{7E4DB446-07B7-41DD-9C06-8C0B50ED5D8A}" destId="{AE8E73BC-C91A-4F4F-AD49-F1BF640C2A44}" srcOrd="0" destOrd="0" presId="urn:microsoft.com/office/officeart/2008/layout/LinedList"/>
    <dgm:cxn modelId="{35EDDF8A-554C-184C-9F1B-21F4EB83055B}" type="presOf" srcId="{A3595933-C544-4164-A737-44B1F93EAAC6}" destId="{8950ADE2-6E9E-CC4B-852E-E1D92B937BBE}" srcOrd="0" destOrd="0" presId="urn:microsoft.com/office/officeart/2008/layout/LinedList"/>
    <dgm:cxn modelId="{7F840AA8-3207-4B5A-B5FC-E54B38E2B553}" srcId="{7E4DB446-07B7-41DD-9C06-8C0B50ED5D8A}" destId="{DB4C12CC-1D99-4DA4-87F9-BFE43DA9E755}" srcOrd="0" destOrd="0" parTransId="{6559C379-E518-48A5-B14A-89C78CEE5828}" sibTransId="{E1F882BE-F989-4789-B090-5A308726B519}"/>
    <dgm:cxn modelId="{97BF85E1-4FA2-4569-B6A4-E987CE310F4B}" srcId="{7E4DB446-07B7-41DD-9C06-8C0B50ED5D8A}" destId="{DA60AA60-8624-4B4E-A2A0-D0781DE77125}" srcOrd="2" destOrd="0" parTransId="{BC919D34-2FF7-4CF8-BE28-6F5C28CAF9B4}" sibTransId="{13F8D4FE-97A0-4CDA-9F14-F1E4DD3A8EF7}"/>
    <dgm:cxn modelId="{853F7AC1-7667-8442-9A68-375B4566D2B5}" type="presParOf" srcId="{AE8E73BC-C91A-4F4F-AD49-F1BF640C2A44}" destId="{A5133159-963A-8742-B7BB-8490FE89B022}" srcOrd="0" destOrd="0" presId="urn:microsoft.com/office/officeart/2008/layout/LinedList"/>
    <dgm:cxn modelId="{BC89324B-C58D-AF48-B87B-60182D05B7A2}" type="presParOf" srcId="{AE8E73BC-C91A-4F4F-AD49-F1BF640C2A44}" destId="{AD1362E2-F188-B646-A886-9D681EFC12E2}" srcOrd="1" destOrd="0" presId="urn:microsoft.com/office/officeart/2008/layout/LinedList"/>
    <dgm:cxn modelId="{06258FDF-72A1-2B4A-A3E2-CDB96829F6B4}" type="presParOf" srcId="{AD1362E2-F188-B646-A886-9D681EFC12E2}" destId="{82D12A09-CFD9-DD42-B22C-23477415A90B}" srcOrd="0" destOrd="0" presId="urn:microsoft.com/office/officeart/2008/layout/LinedList"/>
    <dgm:cxn modelId="{60FE7978-C0BF-434E-84F5-8182F2D8D777}" type="presParOf" srcId="{AD1362E2-F188-B646-A886-9D681EFC12E2}" destId="{6EFAA439-C245-914F-8347-5D7EFCA6E63A}" srcOrd="1" destOrd="0" presId="urn:microsoft.com/office/officeart/2008/layout/LinedList"/>
    <dgm:cxn modelId="{0603FB11-C5FA-D948-910F-BCB486FF0FBD}" type="presParOf" srcId="{AE8E73BC-C91A-4F4F-AD49-F1BF640C2A44}" destId="{13E2269F-9D3A-9444-BD0D-6E54E4DB4CE0}" srcOrd="2" destOrd="0" presId="urn:microsoft.com/office/officeart/2008/layout/LinedList"/>
    <dgm:cxn modelId="{059F67B1-C4A8-E040-A403-1C0370286BB0}" type="presParOf" srcId="{AE8E73BC-C91A-4F4F-AD49-F1BF640C2A44}" destId="{1DD742A4-3C38-A94C-8F25-5979C2A7EDBE}" srcOrd="3" destOrd="0" presId="urn:microsoft.com/office/officeart/2008/layout/LinedList"/>
    <dgm:cxn modelId="{F53629AD-0B69-3947-9553-B014C3D9F9F2}" type="presParOf" srcId="{1DD742A4-3C38-A94C-8F25-5979C2A7EDBE}" destId="{8950ADE2-6E9E-CC4B-852E-E1D92B937BBE}" srcOrd="0" destOrd="0" presId="urn:microsoft.com/office/officeart/2008/layout/LinedList"/>
    <dgm:cxn modelId="{5AF9AF7C-4111-FE4B-B6E0-0FAB7791CB1B}" type="presParOf" srcId="{1DD742A4-3C38-A94C-8F25-5979C2A7EDBE}" destId="{15D0510D-B355-3340-BDE0-3640EE907254}" srcOrd="1" destOrd="0" presId="urn:microsoft.com/office/officeart/2008/layout/LinedList"/>
    <dgm:cxn modelId="{A4B45039-0E45-B147-8D38-AC26CBAE27B6}" type="presParOf" srcId="{AE8E73BC-C91A-4F4F-AD49-F1BF640C2A44}" destId="{F9112FF0-08A4-6C45-B487-10F0A6E0840D}" srcOrd="4" destOrd="0" presId="urn:microsoft.com/office/officeart/2008/layout/LinedList"/>
    <dgm:cxn modelId="{B4E7BE10-94D2-C649-971E-A5109A5AB78F}" type="presParOf" srcId="{AE8E73BC-C91A-4F4F-AD49-F1BF640C2A44}" destId="{A861B954-22B3-464E-B779-9C9CEC0EBAC2}" srcOrd="5" destOrd="0" presId="urn:microsoft.com/office/officeart/2008/layout/LinedList"/>
    <dgm:cxn modelId="{080F3271-B429-2E4E-92DC-FDB7980E68B0}" type="presParOf" srcId="{A861B954-22B3-464E-B779-9C9CEC0EBAC2}" destId="{C5C61F07-0973-B946-840F-F4B4F945B48E}" srcOrd="0" destOrd="0" presId="urn:microsoft.com/office/officeart/2008/layout/LinedList"/>
    <dgm:cxn modelId="{DACC3C01-A110-8A48-B8D4-12EBA6EC8B3F}" type="presParOf" srcId="{A861B954-22B3-464E-B779-9C9CEC0EBAC2}" destId="{AC04A09A-8BAA-4D49-A284-BB9247DE853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94B8C-CE28-1B41-BC71-7052366A317E}">
      <dsp:nvSpPr>
        <dsp:cNvPr id="0" name=""/>
        <dsp:cNvSpPr/>
      </dsp:nvSpPr>
      <dsp:spPr>
        <a:xfrm>
          <a:off x="0" y="30416"/>
          <a:ext cx="6790606" cy="8312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Ulusal ve bölgesel hesaplarda</a:t>
          </a:r>
        </a:p>
      </dsp:txBody>
      <dsp:txXfrm>
        <a:off x="40580" y="70996"/>
        <a:ext cx="6709446" cy="750125"/>
      </dsp:txXfrm>
    </dsp:sp>
    <dsp:sp modelId="{6E8A15DD-1E7B-664E-B598-EACB62564D38}">
      <dsp:nvSpPr>
        <dsp:cNvPr id="0" name=""/>
        <dsp:cNvSpPr/>
      </dsp:nvSpPr>
      <dsp:spPr>
        <a:xfrm>
          <a:off x="0" y="902021"/>
          <a:ext cx="6790606" cy="831285"/>
        </a:xfrm>
        <a:prstGeom prst="roundRect">
          <a:avLst/>
        </a:prstGeom>
        <a:solidFill>
          <a:schemeClr val="accent2">
            <a:hueOff val="-374176"/>
            <a:satOff val="-169"/>
            <a:lumOff val="176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Input-output</a:t>
          </a:r>
          <a:r>
            <a:rPr lang="en-US" sz="1400" kern="1200"/>
            <a:t> analizlerinde</a:t>
          </a:r>
        </a:p>
      </dsp:txBody>
      <dsp:txXfrm>
        <a:off x="40580" y="942601"/>
        <a:ext cx="6709446" cy="750125"/>
      </dsp:txXfrm>
    </dsp:sp>
    <dsp:sp modelId="{302B44D2-52E9-E747-B8F0-088DDAEE55D0}">
      <dsp:nvSpPr>
        <dsp:cNvPr id="0" name=""/>
        <dsp:cNvSpPr/>
      </dsp:nvSpPr>
      <dsp:spPr>
        <a:xfrm>
          <a:off x="0" y="1773626"/>
          <a:ext cx="6790606" cy="831285"/>
        </a:xfrm>
        <a:prstGeom prst="roundRect">
          <a:avLst/>
        </a:prstGeom>
        <a:solidFill>
          <a:schemeClr val="accent2">
            <a:hueOff val="-748352"/>
            <a:satOff val="-337"/>
            <a:lumOff val="352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Kısa dönem istatistikleri </a:t>
          </a:r>
          <a:endParaRPr lang="en-US" sz="1400" kern="1200"/>
        </a:p>
      </dsp:txBody>
      <dsp:txXfrm>
        <a:off x="40580" y="1814206"/>
        <a:ext cx="6709446" cy="750125"/>
      </dsp:txXfrm>
    </dsp:sp>
    <dsp:sp modelId="{6E4223CE-D0BD-294D-8B3A-56C999054669}">
      <dsp:nvSpPr>
        <dsp:cNvPr id="0" name=""/>
        <dsp:cNvSpPr/>
      </dsp:nvSpPr>
      <dsp:spPr>
        <a:xfrm>
          <a:off x="0" y="2645231"/>
          <a:ext cx="6790606" cy="831285"/>
        </a:xfrm>
        <a:prstGeom prst="roundRect">
          <a:avLst/>
        </a:prstGeom>
        <a:solidFill>
          <a:schemeClr val="accent2">
            <a:hueOff val="-1122527"/>
            <a:satOff val="-506"/>
            <a:lumOff val="529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Ü</a:t>
          </a:r>
          <a:r>
            <a:rPr lang="en-US" sz="1400" kern="1200"/>
            <a:t>rün verileri gerektiren diğer analizlerde</a:t>
          </a:r>
        </a:p>
      </dsp:txBody>
      <dsp:txXfrm>
        <a:off x="40580" y="2685811"/>
        <a:ext cx="6709446" cy="750125"/>
      </dsp:txXfrm>
    </dsp:sp>
    <dsp:sp modelId="{3490BCD8-91CF-FF4D-BA82-F530E39F8D8C}">
      <dsp:nvSpPr>
        <dsp:cNvPr id="0" name=""/>
        <dsp:cNvSpPr/>
      </dsp:nvSpPr>
      <dsp:spPr>
        <a:xfrm>
          <a:off x="0" y="3516836"/>
          <a:ext cx="6790606" cy="831285"/>
        </a:xfrm>
        <a:prstGeom prst="roundRect">
          <a:avLst/>
        </a:prstGeom>
        <a:solidFill>
          <a:schemeClr val="accent2">
            <a:hueOff val="-1496703"/>
            <a:satOff val="-674"/>
            <a:lumOff val="705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M</a:t>
          </a:r>
          <a:r>
            <a:rPr lang="en-US" sz="1400" kern="1200"/>
            <a:t>al ve hizmetler ile ilgili istatistiklerin karşılaştırılmasın</a:t>
          </a:r>
          <a:r>
            <a:rPr lang="tr-TR" sz="1400" kern="1200"/>
            <a:t>da temel bir çerçeve </a:t>
          </a:r>
          <a:r>
            <a:rPr lang="en-US" sz="1400" kern="1200"/>
            <a:t>sağla</a:t>
          </a:r>
          <a:r>
            <a:rPr lang="tr-TR" sz="1400" kern="1200"/>
            <a:t>maktadı</a:t>
          </a:r>
          <a:r>
            <a:rPr lang="en-US" sz="1400" kern="1200"/>
            <a:t>r.</a:t>
          </a:r>
        </a:p>
      </dsp:txBody>
      <dsp:txXfrm>
        <a:off x="40580" y="3557416"/>
        <a:ext cx="6709446" cy="750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33159-963A-8742-B7BB-8490FE89B022}">
      <dsp:nvSpPr>
        <dsp:cNvPr id="0" name=""/>
        <dsp:cNvSpPr/>
      </dsp:nvSpPr>
      <dsp:spPr>
        <a:xfrm>
          <a:off x="0" y="2137"/>
          <a:ext cx="6790606"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D12A09-CFD9-DD42-B22C-23477415A90B}">
      <dsp:nvSpPr>
        <dsp:cNvPr id="0" name=""/>
        <dsp:cNvSpPr/>
      </dsp:nvSpPr>
      <dsp:spPr>
        <a:xfrm>
          <a:off x="0" y="2137"/>
          <a:ext cx="6790606" cy="1458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NACE ve CPA amaçları ve tanımları birbirinden farklı olan sınıflamalardır.</a:t>
          </a:r>
          <a:endParaRPr lang="en-US" sz="2200" kern="1200"/>
        </a:p>
      </dsp:txBody>
      <dsp:txXfrm>
        <a:off x="0" y="2137"/>
        <a:ext cx="6790606" cy="1458087"/>
      </dsp:txXfrm>
    </dsp:sp>
    <dsp:sp modelId="{13E2269F-9D3A-9444-BD0D-6E54E4DB4CE0}">
      <dsp:nvSpPr>
        <dsp:cNvPr id="0" name=""/>
        <dsp:cNvSpPr/>
      </dsp:nvSpPr>
      <dsp:spPr>
        <a:xfrm>
          <a:off x="0" y="1460225"/>
          <a:ext cx="6790606" cy="0"/>
        </a:xfrm>
        <a:prstGeom prst="line">
          <a:avLst/>
        </a:prstGeom>
        <a:solidFill>
          <a:schemeClr val="accent5">
            <a:hueOff val="-757891"/>
            <a:satOff val="337"/>
            <a:lumOff val="-3529"/>
            <a:alphaOff val="0"/>
          </a:schemeClr>
        </a:solidFill>
        <a:ln w="12700" cap="flat" cmpd="sng" algn="ctr">
          <a:solidFill>
            <a:schemeClr val="accent5">
              <a:hueOff val="-757891"/>
              <a:satOff val="337"/>
              <a:lumOff val="-35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50ADE2-6E9E-CC4B-852E-E1D92B937BBE}">
      <dsp:nvSpPr>
        <dsp:cNvPr id="0" name=""/>
        <dsp:cNvSpPr/>
      </dsp:nvSpPr>
      <dsp:spPr>
        <a:xfrm>
          <a:off x="0" y="1460225"/>
          <a:ext cx="6790606" cy="1458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Kodlama farklılığı </a:t>
          </a:r>
          <a:endParaRPr lang="en-US" sz="2200" kern="1200"/>
        </a:p>
      </dsp:txBody>
      <dsp:txXfrm>
        <a:off x="0" y="1460225"/>
        <a:ext cx="6790606" cy="1458087"/>
      </dsp:txXfrm>
    </dsp:sp>
    <dsp:sp modelId="{F9112FF0-08A4-6C45-B487-10F0A6E0840D}">
      <dsp:nvSpPr>
        <dsp:cNvPr id="0" name=""/>
        <dsp:cNvSpPr/>
      </dsp:nvSpPr>
      <dsp:spPr>
        <a:xfrm>
          <a:off x="0" y="2918312"/>
          <a:ext cx="6790606" cy="0"/>
        </a:xfrm>
        <a:prstGeom prst="line">
          <a:avLst/>
        </a:prstGeom>
        <a:solidFill>
          <a:schemeClr val="accent5">
            <a:hueOff val="-1515782"/>
            <a:satOff val="674"/>
            <a:lumOff val="-7057"/>
            <a:alphaOff val="0"/>
          </a:schemeClr>
        </a:solidFill>
        <a:ln w="12700" cap="flat" cmpd="sng" algn="ctr">
          <a:solidFill>
            <a:schemeClr val="accent5">
              <a:hueOff val="-1515782"/>
              <a:satOff val="674"/>
              <a:lumOff val="-70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C61F07-0973-B946-840F-F4B4F945B48E}">
      <dsp:nvSpPr>
        <dsp:cNvPr id="0" name=""/>
        <dsp:cNvSpPr/>
      </dsp:nvSpPr>
      <dsp:spPr>
        <a:xfrm>
          <a:off x="0" y="2918312"/>
          <a:ext cx="6790606" cy="1458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CPA’de olup NACE’de bulunmayan bazı tanımlar (Atıklar, yan ürünler ve taşeronluk hizmetleri)</a:t>
          </a:r>
          <a:endParaRPr lang="en-US" sz="2200" kern="1200"/>
        </a:p>
      </dsp:txBody>
      <dsp:txXfrm>
        <a:off x="0" y="2918312"/>
        <a:ext cx="6790606" cy="14580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69555-EE48-4B19-812B-4E1068DBF976}"/>
              </a:ext>
            </a:extLst>
          </p:cNvPr>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Lst>
          </p:cNvPr>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6B72EEBA-3A5D-41CE-8465-A45A0F65674E}"/>
              </a:ext>
            </a:extLst>
          </p:cNvPr>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a:extLst>
              <a:ext uri="{FF2B5EF4-FFF2-40B4-BE49-F238E27FC236}">
                <a16:creationId xmlns:a16="http://schemas.microsoft.com/office/drawing/2014/main" id="{79F4CF2F-CDFA-4A37-837C-819D5238EAB4}"/>
              </a:ext>
            </a:extLst>
          </p:cNvPr>
          <p:cNvSpPr>
            <a:spLocks noGrp="1"/>
          </p:cNvSpPr>
          <p:nvPr>
            <p:ph type="dt" sz="half" idx="10"/>
          </p:nvPr>
        </p:nvSpPr>
        <p:spPr>
          <a:xfrm>
            <a:off x="8197353" y="6309360"/>
            <a:ext cx="2151134" cy="457200"/>
          </a:xfrm>
        </p:spPr>
        <p:txBody>
          <a:bodyPr/>
          <a:lstStyle/>
          <a:p>
            <a:pPr algn="l"/>
            <a:fld id="{0DCFB061-4267-4D9F-8017-6F550D3068DF}" type="datetime1">
              <a:rPr lang="en-US" smtClean="0"/>
              <a:t>11/15/21</a:t>
            </a:fld>
            <a:endParaRPr lang="en-US" dirty="0"/>
          </a:p>
        </p:txBody>
      </p:sp>
      <p:sp>
        <p:nvSpPr>
          <p:cNvPr id="15" name="Footer Placeholder 14">
            <a:extLst>
              <a:ext uri="{FF2B5EF4-FFF2-40B4-BE49-F238E27FC236}">
                <a16:creationId xmlns:a16="http://schemas.microsoft.com/office/drawing/2014/main" id="{CFECE62A-61A4-407D-8F0B-D459CD977C75}"/>
              </a:ext>
            </a:extLst>
          </p:cNvPr>
          <p:cNvSpPr>
            <a:spLocks noGrp="1"/>
          </p:cNvSpPr>
          <p:nvPr>
            <p:ph type="ftr" sz="quarter" idx="11"/>
          </p:nvPr>
        </p:nvSpPr>
        <p:spPr>
          <a:xfrm>
            <a:off x="855388" y="6309360"/>
            <a:ext cx="6007691" cy="457200"/>
          </a:xfrm>
        </p:spPr>
        <p:txBody>
          <a:bodyPr/>
          <a:lstStyle>
            <a:lvl1pPr algn="r">
              <a:defRPr/>
            </a:lvl1pPr>
          </a:lstStyle>
          <a:p>
            <a:pPr algn="l"/>
            <a:endParaRPr lang="en-US" dirty="0"/>
          </a:p>
        </p:txBody>
      </p:sp>
      <p:sp>
        <p:nvSpPr>
          <p:cNvPr id="27" name="Slide Number Placeholder 26">
            <a:extLst>
              <a:ext uri="{FF2B5EF4-FFF2-40B4-BE49-F238E27FC236}">
                <a16:creationId xmlns:a16="http://schemas.microsoft.com/office/drawing/2014/main" id="{99FE60A9-FE2A-451F-9244-60FCE7FE9AD7}"/>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585962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t>11/15/21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3850816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FD12B6-57DE-4B63-A723-500B050FB7DD}"/>
              </a:ext>
            </a:extLst>
          </p:cNvPr>
          <p:cNvSpPr/>
          <p:nvPr/>
        </p:nvSpPr>
        <p:spPr>
          <a:xfrm>
            <a:off x="0" y="4215384"/>
            <a:ext cx="12192000" cy="264261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316" y="1406284"/>
            <a:ext cx="10593694" cy="2597841"/>
          </a:xfrm>
        </p:spPr>
        <p:txBody>
          <a:bodyPr anchor="b">
            <a:normAutofit/>
          </a:bodyPr>
          <a:lstStyle>
            <a:lvl1pPr algn="ctr">
              <a:lnSpc>
                <a:spcPct val="125000"/>
              </a:lnSpc>
              <a:defRPr sz="4400" baseline="0">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818312" y="4527856"/>
            <a:ext cx="6559018" cy="1570245"/>
          </a:xfrm>
        </p:spPr>
        <p:txBody>
          <a:bodyPr anchor="t">
            <a:normAutofit/>
          </a:bodyPr>
          <a:lstStyle>
            <a:lvl1pPr marL="0" indent="0" algn="ctr">
              <a:lnSpc>
                <a:spcPct val="130000"/>
              </a:lnSpc>
              <a:spcBef>
                <a:spcPts val="0"/>
              </a:spcBef>
              <a:buNone/>
              <a:defRPr sz="2400" b="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5F1E2E75-4758-4930-8024-39287C962987}"/>
              </a:ext>
            </a:extLst>
          </p:cNvPr>
          <p:cNvSpPr>
            <a:spLocks noGrp="1"/>
          </p:cNvSpPr>
          <p:nvPr>
            <p:ph type="dt" sz="half" idx="10"/>
          </p:nvPr>
        </p:nvSpPr>
        <p:spPr/>
        <p:txBody>
          <a:bodyPr/>
          <a:lstStyle/>
          <a:p>
            <a:fld id="{29CABC0C-B6DF-45E9-B954-11C99AA62C3E}" type="datetime1">
              <a:rPr lang="en-US" smtClean="0"/>
              <a:t>11/15/21</a:t>
            </a:fld>
            <a:endParaRPr lang="en-US" dirty="0"/>
          </a:p>
        </p:txBody>
      </p:sp>
      <p:sp>
        <p:nvSpPr>
          <p:cNvPr id="8" name="Footer Placeholder 7">
            <a:extLst>
              <a:ext uri="{FF2B5EF4-FFF2-40B4-BE49-F238E27FC236}">
                <a16:creationId xmlns:a16="http://schemas.microsoft.com/office/drawing/2014/main" id="{488B9949-402C-42C2-9A94-16590FC0C59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39D83F6-DAF4-4876-AA41-F246EC970F7D}"/>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11" name="Rectangle 10">
            <a:extLst>
              <a:ext uri="{FF2B5EF4-FFF2-40B4-BE49-F238E27FC236}">
                <a16:creationId xmlns:a16="http://schemas.microsoft.com/office/drawing/2014/main" id="{91613A19-DDA2-44F6-9ED4-F87771C684B8}"/>
              </a:ext>
            </a:extLst>
          </p:cNvPr>
          <p:cNvSpPr/>
          <p:nvPr/>
        </p:nvSpPr>
        <p:spPr>
          <a:xfrm>
            <a:off x="0" y="4215384"/>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5521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5376670" y="705114"/>
            <a:ext cx="6172412" cy="2403846"/>
          </a:xfrm>
        </p:spPr>
        <p:txBody>
          <a:bodyPr anchor="b"/>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376670" y="3749040"/>
            <a:ext cx="6172411" cy="2346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AB71B9-2624-4F21-93EE-35A78B1A0DAD}" type="datetime1">
              <a:rPr lang="en-US" smtClean="0"/>
              <a:t>11/15/21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t>‹#›</a:t>
            </a:fld>
            <a:endParaRPr lang="en-US" dirty="0"/>
          </a:p>
        </p:txBody>
      </p:sp>
      <p:sp>
        <p:nvSpPr>
          <p:cNvPr id="10" name="Rectangle 9">
            <a:extLst>
              <a:ext uri="{FF2B5EF4-FFF2-40B4-BE49-F238E27FC236}">
                <a16:creationId xmlns:a16="http://schemas.microsoft.com/office/drawing/2014/main" id="{5CE6B9B5-A5D1-4099-B52B-78F39AB0AFCB}"/>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5543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76667" y="658999"/>
            <a:ext cx="6166422" cy="457200"/>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76668" y="1116199"/>
            <a:ext cx="6166422" cy="2062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76668" y="3623098"/>
            <a:ext cx="6166421" cy="457200"/>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5376670" y="4102370"/>
            <a:ext cx="6166419" cy="206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D37C2A-BE2E-4840-A907-3254E2916C96}" type="datetime1">
              <a:rPr lang="en-US" smtClean="0"/>
              <a:t>11/15/21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t>‹#›</a:t>
            </a:fld>
            <a:endParaRPr lang="en-US" dirty="0"/>
          </a:p>
        </p:txBody>
      </p:sp>
      <p:sp>
        <p:nvSpPr>
          <p:cNvPr id="10" name="Title 9">
            <a:extLst>
              <a:ext uri="{FF2B5EF4-FFF2-40B4-BE49-F238E27FC236}">
                <a16:creationId xmlns:a16="http://schemas.microsoft.com/office/drawing/2014/main" id="{D26B370B-8381-431F-9492-0EA1205113EE}"/>
              </a:ext>
            </a:extLst>
          </p:cNvPr>
          <p:cNvSpPr>
            <a:spLocks noGrp="1"/>
          </p:cNvSpPr>
          <p:nvPr>
            <p:ph type="title"/>
          </p:nvPr>
        </p:nvSpPr>
        <p:spPr/>
        <p:txBody>
          <a:bodyPr/>
          <a:lstStyle/>
          <a:p>
            <a:r>
              <a:rPr lang="en-US"/>
              <a:t>Click to edit Master title style</a:t>
            </a:r>
          </a:p>
        </p:txBody>
      </p:sp>
      <p:sp>
        <p:nvSpPr>
          <p:cNvPr id="12" name="Rectangle 11">
            <a:extLst>
              <a:ext uri="{FF2B5EF4-FFF2-40B4-BE49-F238E27FC236}">
                <a16:creationId xmlns:a16="http://schemas.microsoft.com/office/drawing/2014/main" id="{DCA89085-2231-4A9C-B23C-B199A9DD26C5}"/>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8319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t>11/15/21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2595405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7CF41D3-C6B9-4E99-9321-87C4E2168F46}"/>
              </a:ext>
            </a:extLst>
          </p:cNvPr>
          <p:cNvSpPr>
            <a:spLocks noGrp="1"/>
          </p:cNvSpPr>
          <p:nvPr>
            <p:ph type="dt" sz="half" idx="10"/>
          </p:nvPr>
        </p:nvSpPr>
        <p:spPr/>
        <p:txBody>
          <a:bodyPr/>
          <a:lstStyle/>
          <a:p>
            <a:fld id="{D3363A0F-DEF3-4134-98D0-2E1276938A8B}" type="datetime1">
              <a:rPr lang="en-US" smtClean="0"/>
              <a:t>11/15/21</a:t>
            </a:fld>
            <a:endParaRPr lang="en-US" dirty="0"/>
          </a:p>
        </p:txBody>
      </p:sp>
      <p:sp>
        <p:nvSpPr>
          <p:cNvPr id="6" name="Footer Placeholder 5">
            <a:extLst>
              <a:ext uri="{FF2B5EF4-FFF2-40B4-BE49-F238E27FC236}">
                <a16:creationId xmlns:a16="http://schemas.microsoft.com/office/drawing/2014/main" id="{8B5BC6EB-07B1-46AF-AC33-E998BC6AA4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3E3A0C1-6562-4819-9E88-4C1378FD5DE4}"/>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464342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CA29BA-0143-49FF-8608-DB1623D99537}"/>
              </a:ext>
            </a:extLst>
          </p:cNvPr>
          <p:cNvSpPr/>
          <p:nvPr/>
        </p:nvSpPr>
        <p:spPr>
          <a:xfrm>
            <a:off x="0" y="0"/>
            <a:ext cx="8248592"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53015" y="640079"/>
            <a:ext cx="2796066" cy="2551751"/>
          </a:xfrm>
        </p:spPr>
        <p:txBody>
          <a:bodyPr anchor="b">
            <a:normAutofit/>
          </a:bodyPr>
          <a:lstStyle>
            <a:lvl1pPr algn="l">
              <a:lnSpc>
                <a:spcPct val="135000"/>
              </a:lnSpc>
              <a:defRPr sz="3200"/>
            </a:lvl1pPr>
          </a:lstStyle>
          <a:p>
            <a:r>
              <a:rPr lang="en-US"/>
              <a:t>Click to edit Master title style</a:t>
            </a:r>
            <a:endParaRPr lang="en-US" dirty="0"/>
          </a:p>
        </p:txBody>
      </p:sp>
      <p:sp>
        <p:nvSpPr>
          <p:cNvPr id="3" name="Content Placeholder 2"/>
          <p:cNvSpPr>
            <a:spLocks noGrp="1"/>
          </p:cNvSpPr>
          <p:nvPr>
            <p:ph idx="1"/>
          </p:nvPr>
        </p:nvSpPr>
        <p:spPr>
          <a:xfrm>
            <a:off x="638818" y="640078"/>
            <a:ext cx="6969693" cy="5455921"/>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8753015" y="3223803"/>
            <a:ext cx="2796066" cy="2872197"/>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3010CF18-370D-4E80-AE4C-396FFDFCAE5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a:extLst>
              <a:ext uri="{FF2B5EF4-FFF2-40B4-BE49-F238E27FC236}">
                <a16:creationId xmlns:a16="http://schemas.microsoft.com/office/drawing/2014/main" id="{C5EBFE9C-5A22-4462-9C51-E00C03F55C3D}"/>
              </a:ext>
            </a:extLst>
          </p:cNvPr>
          <p:cNvSpPr>
            <a:spLocks noGrp="1"/>
          </p:cNvSpPr>
          <p:nvPr>
            <p:ph type="dt" sz="half" idx="10"/>
          </p:nvPr>
        </p:nvSpPr>
        <p:spPr>
          <a:xfrm>
            <a:off x="8753015" y="6309360"/>
            <a:ext cx="1734207" cy="457200"/>
          </a:xfrm>
        </p:spPr>
        <p:txBody>
          <a:bodyPr/>
          <a:lstStyle>
            <a:lvl1pPr algn="l">
              <a:defRPr/>
            </a:lvl1pPr>
          </a:lstStyle>
          <a:p>
            <a:fld id="{61A2E4C8-2960-4ADD-862C-4D9643CB15AC}" type="datetime1">
              <a:rPr lang="en-US" smtClean="0"/>
              <a:t>11/15/21</a:t>
            </a:fld>
            <a:endParaRPr lang="en-US" dirty="0"/>
          </a:p>
        </p:txBody>
      </p:sp>
      <p:sp>
        <p:nvSpPr>
          <p:cNvPr id="11" name="Footer Placeholder 10">
            <a:extLst>
              <a:ext uri="{FF2B5EF4-FFF2-40B4-BE49-F238E27FC236}">
                <a16:creationId xmlns:a16="http://schemas.microsoft.com/office/drawing/2014/main" id="{2EBBFF2E-AA66-4B76-9139-CB000B5A45D5}"/>
              </a:ext>
            </a:extLst>
          </p:cNvPr>
          <p:cNvSpPr>
            <a:spLocks noGrp="1"/>
          </p:cNvSpPr>
          <p:nvPr>
            <p:ph type="ftr" sz="quarter" idx="11"/>
          </p:nvPr>
        </p:nvSpPr>
        <p:spPr>
          <a:xfrm>
            <a:off x="638818" y="6309360"/>
            <a:ext cx="6993867" cy="457200"/>
          </a:xfrm>
        </p:spPr>
        <p:txBody>
          <a:bodyPr/>
          <a:lstStyle/>
          <a:p>
            <a:endParaRPr lang="en-US" dirty="0"/>
          </a:p>
        </p:txBody>
      </p:sp>
      <p:sp>
        <p:nvSpPr>
          <p:cNvPr id="12" name="Slide Number Placeholder 11">
            <a:extLst>
              <a:ext uri="{FF2B5EF4-FFF2-40B4-BE49-F238E27FC236}">
                <a16:creationId xmlns:a16="http://schemas.microsoft.com/office/drawing/2014/main" id="{A44F64C4-BF20-4F6B-B650-57C71C828A68}"/>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420193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4996" y="640079"/>
            <a:ext cx="2714085" cy="2695903"/>
          </a:xfrm>
        </p:spPr>
        <p:txBody>
          <a:bodyPr anchor="b">
            <a:noAutofit/>
          </a:bodyPr>
          <a:lstStyle>
            <a:lvl1pPr algn="l">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248592"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hasCustomPrompt="1"/>
          </p:nvPr>
        </p:nvSpPr>
        <p:spPr>
          <a:xfrm>
            <a:off x="8834996" y="3429000"/>
            <a:ext cx="2714085" cy="2508026"/>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90949BC8-9ABF-49F6-851C-5DB0B86CA70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04E1EE21-E3FA-4D43-B224-C664959637B0}"/>
              </a:ext>
            </a:extLst>
          </p:cNvPr>
          <p:cNvSpPr>
            <a:spLocks noGrp="1"/>
          </p:cNvSpPr>
          <p:nvPr>
            <p:ph type="dt" sz="half" idx="10"/>
          </p:nvPr>
        </p:nvSpPr>
        <p:spPr>
          <a:xfrm>
            <a:off x="8834997" y="6309360"/>
            <a:ext cx="1645920" cy="457200"/>
          </a:xfrm>
        </p:spPr>
        <p:txBody>
          <a:bodyPr/>
          <a:lstStyle/>
          <a:p>
            <a:fld id="{48BDEA15-09CD-4275-A8E0-385C965F48B0}" type="datetime1">
              <a:rPr lang="en-US" smtClean="0"/>
              <a:t>11/15/21</a:t>
            </a:fld>
            <a:endParaRPr lang="en-US" dirty="0"/>
          </a:p>
        </p:txBody>
      </p:sp>
      <p:sp>
        <p:nvSpPr>
          <p:cNvPr id="7" name="Slide Number Placeholder 6">
            <a:extLst>
              <a:ext uri="{FF2B5EF4-FFF2-40B4-BE49-F238E27FC236}">
                <a16:creationId xmlns:a16="http://schemas.microsoft.com/office/drawing/2014/main" id="{A32D7F83-8993-4ED4-9F02-663CC085052F}"/>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6" name="Footer Placeholder 5">
            <a:extLst>
              <a:ext uri="{FF2B5EF4-FFF2-40B4-BE49-F238E27FC236}">
                <a16:creationId xmlns:a16="http://schemas.microsoft.com/office/drawing/2014/main" id="{8E3678B7-E511-4CE1-BEE5-89E959B9BFD6}"/>
              </a:ext>
            </a:extLst>
          </p:cNvPr>
          <p:cNvSpPr>
            <a:spLocks noGrp="1"/>
          </p:cNvSpPr>
          <p:nvPr>
            <p:ph type="ftr" sz="quarter" idx="11"/>
          </p:nvPr>
        </p:nvSpPr>
        <p:spPr>
          <a:xfrm>
            <a:off x="640080" y="6309360"/>
            <a:ext cx="4946592" cy="457200"/>
          </a:xfrm>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Tree>
    <p:extLst>
      <p:ext uri="{BB962C8B-B14F-4D97-AF65-F5344CB8AC3E}">
        <p14:creationId xmlns:p14="http://schemas.microsoft.com/office/powerpoint/2010/main" val="942709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1BC61-5547-4A60-8DA1-6699760D9972}" type="datetime1">
              <a:rPr lang="en-US" smtClean="0"/>
              <a:t>11/15/21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3102711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24B9D1C6-60D0-4CD1-8F31-F912522EB041}" type="datetime1">
              <a:rPr lang="en-US" smtClean="0"/>
              <a:t>11/15/21</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2819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981075"/>
            <a:ext cx="10972800" cy="647700"/>
          </a:xfrm>
        </p:spPr>
        <p:txBody>
          <a:bodyPr/>
          <a:lstStyle/>
          <a:p>
            <a:r>
              <a:rPr lang="tr-TR"/>
              <a:t>Asıl başlık stili için tıklatın</a:t>
            </a:r>
          </a:p>
        </p:txBody>
      </p:sp>
      <p:sp>
        <p:nvSpPr>
          <p:cNvPr id="3" name="2 Metin Yer Tutucusu"/>
          <p:cNvSpPr>
            <a:spLocks noGrp="1"/>
          </p:cNvSpPr>
          <p:nvPr>
            <p:ph type="body" sz="half" idx="1"/>
          </p:nvPr>
        </p:nvSpPr>
        <p:spPr>
          <a:xfrm>
            <a:off x="609600" y="1857375"/>
            <a:ext cx="5384800" cy="42687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857375"/>
            <a:ext cx="5384800" cy="42687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a:extLst>
              <a:ext uri="{FF2B5EF4-FFF2-40B4-BE49-F238E27FC236}">
                <a16:creationId xmlns:a16="http://schemas.microsoft.com/office/drawing/2014/main" id="{5F48DE75-43AF-2145-B7B5-C286CDFE426D}"/>
              </a:ext>
            </a:extLst>
          </p:cNvPr>
          <p:cNvSpPr>
            <a:spLocks noGrp="1"/>
          </p:cNvSpPr>
          <p:nvPr>
            <p:ph type="dt" sz="half" idx="10"/>
          </p:nvPr>
        </p:nvSpPr>
        <p:spPr>
          <a:xfrm>
            <a:off x="6191251" y="6381751"/>
            <a:ext cx="2844800" cy="360363"/>
          </a:xfrm>
        </p:spPr>
        <p:txBody>
          <a:bodyPr/>
          <a:lstStyle>
            <a:lvl1pPr>
              <a:defRPr/>
            </a:lvl1pPr>
          </a:lstStyle>
          <a:p>
            <a:pPr>
              <a:defRPr/>
            </a:pPr>
            <a:fld id="{C0DE81AB-880C-5F47-9D74-9D0765ACC387}" type="datetime1">
              <a:rPr lang="tr-TR"/>
              <a:pPr>
                <a:defRPr/>
              </a:pPr>
              <a:t>14.11.2021</a:t>
            </a:fld>
            <a:endParaRPr lang="tr-TR"/>
          </a:p>
        </p:txBody>
      </p:sp>
      <p:sp>
        <p:nvSpPr>
          <p:cNvPr id="6" name="5 Slayt Numarası Yer Tutucusu">
            <a:extLst>
              <a:ext uri="{FF2B5EF4-FFF2-40B4-BE49-F238E27FC236}">
                <a16:creationId xmlns:a16="http://schemas.microsoft.com/office/drawing/2014/main" id="{75A8326C-515F-C34E-A884-7740EC73C227}"/>
              </a:ext>
            </a:extLst>
          </p:cNvPr>
          <p:cNvSpPr>
            <a:spLocks noGrp="1"/>
          </p:cNvSpPr>
          <p:nvPr>
            <p:ph type="sldNum" sz="quarter" idx="11"/>
          </p:nvPr>
        </p:nvSpPr>
        <p:spPr>
          <a:xfrm>
            <a:off x="10991851" y="6380164"/>
            <a:ext cx="865716" cy="477837"/>
          </a:xfrm>
        </p:spPr>
        <p:txBody>
          <a:bodyPr/>
          <a:lstStyle>
            <a:lvl1pPr>
              <a:defRPr smtClean="0"/>
            </a:lvl1pPr>
          </a:lstStyle>
          <a:p>
            <a:pPr>
              <a:defRPr/>
            </a:pPr>
            <a:fld id="{ACC87DC6-8D69-8343-A55D-AE084587982C}" type="slidenum">
              <a:rPr lang="tr-TR" altLang="tr-TR"/>
              <a:pPr>
                <a:defRPr/>
              </a:pPr>
              <a:t>‹#›</a:t>
            </a:fld>
            <a:endParaRPr lang="tr-TR" altLang="tr-TR"/>
          </a:p>
        </p:txBody>
      </p:sp>
    </p:spTree>
    <p:extLst>
      <p:ext uri="{BB962C8B-B14F-4D97-AF65-F5344CB8AC3E}">
        <p14:creationId xmlns:p14="http://schemas.microsoft.com/office/powerpoint/2010/main" val="2987803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2917"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4AF8082C-0922-4249-A612-B415F5231620}" type="datetime1">
              <a:rPr lang="en-US" smtClean="0"/>
              <a:t>11/15/21</a:t>
            </a:fld>
            <a:endParaRPr lang="en-US" dirty="0"/>
          </a:p>
        </p:txBody>
      </p:sp>
      <p:sp>
        <p:nvSpPr>
          <p:cNvPr id="5" name="Footer Placeholder 4"/>
          <p:cNvSpPr>
            <a:spLocks noGrp="1"/>
          </p:cNvSpPr>
          <p:nvPr>
            <p:ph type="ftr" sz="quarter" idx="3"/>
          </p:nvPr>
        </p:nvSpPr>
        <p:spPr>
          <a:xfrm>
            <a:off x="5376670" y="6309360"/>
            <a:ext cx="494659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8166866"/>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52" r:id="rId12"/>
  </p:sldLayoutIdLst>
  <p:hf sldNum="0" hdr="0" ftr="0" dt="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NACE_Rev.2_CPA_2008_Blg.xls"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hyperlink" Target="NACE_Rev.2_CPA_2008_Blg.xls"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10">
            <a:extLst>
              <a:ext uri="{FF2B5EF4-FFF2-40B4-BE49-F238E27FC236}">
                <a16:creationId xmlns:a16="http://schemas.microsoft.com/office/drawing/2014/main" id="{362F176A-9349-4CD7-8042-59C0200C8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0904" y="-4078"/>
            <a:ext cx="4641096" cy="1056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Çok sayıda pipetin yukarıdan görünümü">
            <a:extLst>
              <a:ext uri="{FF2B5EF4-FFF2-40B4-BE49-F238E27FC236}">
                <a16:creationId xmlns:a16="http://schemas.microsoft.com/office/drawing/2014/main" id="{4C422B13-CAFB-464C-8340-F7B70EA72460}"/>
              </a:ext>
            </a:extLst>
          </p:cNvPr>
          <p:cNvPicPr>
            <a:picLocks noChangeAspect="1"/>
          </p:cNvPicPr>
          <p:nvPr/>
        </p:nvPicPr>
        <p:blipFill rotWithShape="1">
          <a:blip r:embed="rId2"/>
          <a:srcRect r="664" b="2"/>
          <a:stretch/>
        </p:blipFill>
        <p:spPr>
          <a:xfrm>
            <a:off x="20" y="1074544"/>
            <a:ext cx="7573364" cy="5069861"/>
          </a:xfrm>
          <a:prstGeom prst="rect">
            <a:avLst/>
          </a:prstGeom>
        </p:spPr>
      </p:pic>
      <p:sp>
        <p:nvSpPr>
          <p:cNvPr id="13" name="Rectangle 12">
            <a:extLst>
              <a:ext uri="{FF2B5EF4-FFF2-40B4-BE49-F238E27FC236}">
                <a16:creationId xmlns:a16="http://schemas.microsoft.com/office/drawing/2014/main" id="{4E9A171F-91A7-42F8-B25C-E38B244E7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7" y="1095508"/>
            <a:ext cx="4606533" cy="50168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258B8AE-E5E7-DF41-AD46-737EAD433985}"/>
              </a:ext>
            </a:extLst>
          </p:cNvPr>
          <p:cNvSpPr>
            <a:spLocks noGrp="1"/>
          </p:cNvSpPr>
          <p:nvPr>
            <p:ph type="ctrTitle"/>
          </p:nvPr>
        </p:nvSpPr>
        <p:spPr>
          <a:xfrm>
            <a:off x="7973503" y="1709530"/>
            <a:ext cx="3754671" cy="2528515"/>
          </a:xfrm>
        </p:spPr>
        <p:txBody>
          <a:bodyPr anchor="b">
            <a:noAutofit/>
          </a:bodyPr>
          <a:lstStyle/>
          <a:p>
            <a:pPr algn="ctr"/>
            <a:r>
              <a:rPr lang="tr-TR" altLang="tr-TR" sz="1600" b="1" dirty="0">
                <a:solidFill>
                  <a:schemeClr val="bg1"/>
                </a:solidFill>
                <a:latin typeface="Century" panose="02040604050505020304" pitchFamily="18" charset="0"/>
              </a:rPr>
              <a:t>Faaliyete Göre </a:t>
            </a:r>
            <a:r>
              <a:rPr lang="tr-TR" altLang="tr-TR" sz="1600" b="1" u="sng" dirty="0">
                <a:solidFill>
                  <a:schemeClr val="bg1"/>
                </a:solidFill>
                <a:latin typeface="Century" panose="02040604050505020304" pitchFamily="18" charset="0"/>
              </a:rPr>
              <a:t>Ürünlerin </a:t>
            </a:r>
            <a:br>
              <a:rPr lang="tr-TR" altLang="tr-TR" sz="1600" b="1" dirty="0">
                <a:solidFill>
                  <a:schemeClr val="bg1"/>
                </a:solidFill>
                <a:latin typeface="Century" panose="02040604050505020304" pitchFamily="18" charset="0"/>
              </a:rPr>
            </a:br>
            <a:r>
              <a:rPr lang="tr-TR" altLang="tr-TR" sz="1600" b="1" dirty="0">
                <a:solidFill>
                  <a:schemeClr val="bg1"/>
                </a:solidFill>
                <a:latin typeface="Century" panose="02040604050505020304" pitchFamily="18" charset="0"/>
              </a:rPr>
              <a:t>İstatistiki Sınıflaması</a:t>
            </a:r>
            <a:br>
              <a:rPr lang="tr-TR" altLang="tr-TR" sz="1400" b="1" dirty="0">
                <a:solidFill>
                  <a:schemeClr val="bg1"/>
                </a:solidFill>
                <a:latin typeface="Century" panose="02040604050505020304" pitchFamily="18" charset="0"/>
              </a:rPr>
            </a:br>
            <a:br>
              <a:rPr lang="tr-TR" altLang="tr-TR" sz="1400" b="1" dirty="0">
                <a:solidFill>
                  <a:schemeClr val="bg1"/>
                </a:solidFill>
                <a:latin typeface="Century" panose="02040604050505020304" pitchFamily="18" charset="0"/>
              </a:rPr>
            </a:br>
            <a:r>
              <a:rPr lang="tr-TR" altLang="tr-TR" sz="1400" dirty="0" err="1">
                <a:solidFill>
                  <a:schemeClr val="bg1"/>
                </a:solidFill>
                <a:latin typeface="Century" panose="02040604050505020304" pitchFamily="18" charset="0"/>
              </a:rPr>
              <a:t>Statıstıcal</a:t>
            </a:r>
            <a:r>
              <a:rPr lang="tr-TR" altLang="tr-TR" sz="1400" dirty="0">
                <a:solidFill>
                  <a:schemeClr val="bg1"/>
                </a:solidFill>
                <a:latin typeface="Century" panose="02040604050505020304" pitchFamily="18" charset="0"/>
              </a:rPr>
              <a:t> </a:t>
            </a:r>
            <a:r>
              <a:rPr lang="tr-TR" altLang="tr-TR" sz="1400" dirty="0" err="1">
                <a:solidFill>
                  <a:schemeClr val="bg1"/>
                </a:solidFill>
                <a:latin typeface="Century" panose="02040604050505020304" pitchFamily="18" charset="0"/>
              </a:rPr>
              <a:t>Classıfıcatıon</a:t>
            </a:r>
            <a:r>
              <a:rPr lang="tr-TR" altLang="tr-TR" sz="1400" dirty="0">
                <a:solidFill>
                  <a:schemeClr val="bg1"/>
                </a:solidFill>
                <a:latin typeface="Century" panose="02040604050505020304" pitchFamily="18" charset="0"/>
              </a:rPr>
              <a:t> of </a:t>
            </a:r>
            <a:r>
              <a:rPr lang="tr-TR" altLang="tr-TR" sz="1400" dirty="0" err="1">
                <a:solidFill>
                  <a:schemeClr val="bg1"/>
                </a:solidFill>
                <a:latin typeface="Century" panose="02040604050505020304" pitchFamily="18" charset="0"/>
              </a:rPr>
              <a:t>Products</a:t>
            </a:r>
            <a:r>
              <a:rPr lang="tr-TR" altLang="tr-TR" sz="1400" dirty="0">
                <a:solidFill>
                  <a:schemeClr val="bg1"/>
                </a:solidFill>
                <a:latin typeface="Century" panose="02040604050505020304" pitchFamily="18" charset="0"/>
              </a:rPr>
              <a:t> </a:t>
            </a:r>
            <a:r>
              <a:rPr lang="tr-TR" altLang="tr-TR" sz="1400" dirty="0" err="1">
                <a:solidFill>
                  <a:schemeClr val="bg1"/>
                </a:solidFill>
                <a:latin typeface="Century" panose="02040604050505020304" pitchFamily="18" charset="0"/>
              </a:rPr>
              <a:t>by</a:t>
            </a:r>
            <a:r>
              <a:rPr lang="tr-TR" altLang="tr-TR" sz="1400" dirty="0">
                <a:solidFill>
                  <a:schemeClr val="bg1"/>
                </a:solidFill>
                <a:latin typeface="Century" panose="02040604050505020304" pitchFamily="18" charset="0"/>
              </a:rPr>
              <a:t> </a:t>
            </a:r>
            <a:r>
              <a:rPr lang="tr-TR" altLang="tr-TR" sz="1400" dirty="0" err="1">
                <a:solidFill>
                  <a:schemeClr val="bg1"/>
                </a:solidFill>
                <a:latin typeface="Century" panose="02040604050505020304" pitchFamily="18" charset="0"/>
              </a:rPr>
              <a:t>Actıvıty</a:t>
            </a:r>
            <a:r>
              <a:rPr lang="tr-TR" altLang="tr-TR" sz="1400" dirty="0">
                <a:solidFill>
                  <a:schemeClr val="bg1"/>
                </a:solidFill>
                <a:latin typeface="Century" panose="02040604050505020304" pitchFamily="18" charset="0"/>
              </a:rPr>
              <a:t> (</a:t>
            </a:r>
            <a:r>
              <a:rPr lang="tr-TR" altLang="tr-TR" sz="1400" dirty="0">
                <a:solidFill>
                  <a:schemeClr val="bg1"/>
                </a:solidFill>
                <a:highlight>
                  <a:srgbClr val="000080"/>
                </a:highlight>
                <a:latin typeface="Century" panose="02040604050505020304" pitchFamily="18" charset="0"/>
              </a:rPr>
              <a:t>CPA</a:t>
            </a:r>
            <a:r>
              <a:rPr lang="tr-TR" altLang="tr-TR" sz="1400" dirty="0">
                <a:solidFill>
                  <a:schemeClr val="bg1"/>
                </a:solidFill>
                <a:latin typeface="Century" panose="02040604050505020304" pitchFamily="18" charset="0"/>
              </a:rPr>
              <a:t>)</a:t>
            </a:r>
            <a:br>
              <a:rPr lang="tr-TR" altLang="tr-TR" sz="1400" b="1" dirty="0">
                <a:solidFill>
                  <a:schemeClr val="bg1"/>
                </a:solidFill>
                <a:latin typeface="Century" panose="02040604050505020304" pitchFamily="18" charset="0"/>
              </a:rPr>
            </a:br>
            <a:endParaRPr lang="tr-TR" sz="1400" dirty="0">
              <a:solidFill>
                <a:schemeClr val="bg1"/>
              </a:solidFill>
            </a:endParaRPr>
          </a:p>
        </p:txBody>
      </p:sp>
      <p:sp>
        <p:nvSpPr>
          <p:cNvPr id="3" name="Alt Başlık 2">
            <a:extLst>
              <a:ext uri="{FF2B5EF4-FFF2-40B4-BE49-F238E27FC236}">
                <a16:creationId xmlns:a16="http://schemas.microsoft.com/office/drawing/2014/main" id="{6342C430-B479-294A-B6A8-155095FCB47D}"/>
              </a:ext>
            </a:extLst>
          </p:cNvPr>
          <p:cNvSpPr>
            <a:spLocks noGrp="1"/>
          </p:cNvSpPr>
          <p:nvPr>
            <p:ph type="subTitle" idx="1"/>
          </p:nvPr>
        </p:nvSpPr>
        <p:spPr>
          <a:xfrm>
            <a:off x="7961530" y="4743797"/>
            <a:ext cx="3751260" cy="1741404"/>
          </a:xfrm>
        </p:spPr>
        <p:txBody>
          <a:bodyPr anchor="t">
            <a:normAutofit/>
          </a:bodyPr>
          <a:lstStyle/>
          <a:p>
            <a:pPr algn="ctr"/>
            <a:r>
              <a:rPr lang="tr-TR" sz="1200" b="1" dirty="0" err="1">
                <a:solidFill>
                  <a:schemeClr val="bg1"/>
                </a:solidFill>
              </a:rPr>
              <a:t>Dr.Öğr.Üyesi</a:t>
            </a:r>
            <a:r>
              <a:rPr lang="tr-TR" sz="1200" b="1" dirty="0">
                <a:solidFill>
                  <a:schemeClr val="bg1"/>
                </a:solidFill>
              </a:rPr>
              <a:t> Serpil Aydın</a:t>
            </a:r>
          </a:p>
        </p:txBody>
      </p:sp>
      <p:sp>
        <p:nvSpPr>
          <p:cNvPr id="17" name="Rectangle 16">
            <a:extLst>
              <a:ext uri="{FF2B5EF4-FFF2-40B4-BE49-F238E27FC236}">
                <a16:creationId xmlns:a16="http://schemas.microsoft.com/office/drawing/2014/main" id="{57851D67-7085-40E2-B146-F91433A2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405"/>
            <a:ext cx="7534656" cy="73455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C969C2C-E7E3-4052-87D4-61E733EC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1536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6072" cy="1804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rformans düşüşünü gösteren büyüteç">
            <a:extLst>
              <a:ext uri="{FF2B5EF4-FFF2-40B4-BE49-F238E27FC236}">
                <a16:creationId xmlns:a16="http://schemas.microsoft.com/office/drawing/2014/main" id="{6EDFB628-5B9A-4C7F-873E-C9152C060BA0}"/>
              </a:ext>
            </a:extLst>
          </p:cNvPr>
          <p:cNvPicPr>
            <a:picLocks noChangeAspect="1"/>
          </p:cNvPicPr>
          <p:nvPr/>
        </p:nvPicPr>
        <p:blipFill rotWithShape="1">
          <a:blip r:embed="rId2"/>
          <a:srcRect l="512" r="31075" b="-2"/>
          <a:stretch/>
        </p:blipFill>
        <p:spPr>
          <a:xfrm>
            <a:off x="20" y="1804072"/>
            <a:ext cx="4458058" cy="4349801"/>
          </a:xfrm>
          <a:prstGeom prst="rect">
            <a:avLst/>
          </a:prstGeom>
        </p:spPr>
      </p:pic>
      <p:sp>
        <p:nvSpPr>
          <p:cNvPr id="17" name="Rectangle 16">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26076" y="1740090"/>
            <a:ext cx="7765922" cy="44275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75380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id="{DE3C4567-98B2-4E40-94CD-47347095430E}"/>
              </a:ext>
            </a:extLst>
          </p:cNvPr>
          <p:cNvSpPr txBox="1"/>
          <p:nvPr/>
        </p:nvSpPr>
        <p:spPr>
          <a:xfrm>
            <a:off x="4816179" y="2682299"/>
            <a:ext cx="6923886" cy="2490705"/>
          </a:xfrm>
          <a:prstGeom prst="rect">
            <a:avLst/>
          </a:prstGeom>
        </p:spPr>
        <p:txBody>
          <a:bodyPr vert="horz" lIns="109728" tIns="109728" rIns="109728" bIns="91440" rtlCol="0" anchor="t">
            <a:normAutofit/>
          </a:bodyPr>
          <a:lstStyle/>
          <a:p>
            <a:pPr algn="just">
              <a:lnSpc>
                <a:spcPct val="130000"/>
              </a:lnSpc>
              <a:spcBef>
                <a:spcPts val="930"/>
              </a:spcBef>
              <a:buFont typeface="Corbel" panose="020B0503020204020204" pitchFamily="34" charset="0"/>
            </a:pPr>
            <a:r>
              <a:rPr lang="en-US" sz="1400" spc="150">
                <a:solidFill>
                  <a:schemeClr val="tx1">
                    <a:lumMod val="75000"/>
                    <a:lumOff val="25000"/>
                  </a:schemeClr>
                </a:solidFill>
              </a:rPr>
              <a:t>CPA olarak bilinen faaliyete göre ürünlerin istatistiksel sınıflandırması, ürünlerin (malların yanı sıra hizmetler) Avrupa Birliği (AB) düzeyinde sınıflandırılmasıdır. Ürün sınıflandırmaları, ortak özelliklere sahip ürünleri kategorize etmek için tasarlanmıştır. Bu tür ürünlerin üretimi, dağıtım ticareti, tüketimi, uluslararası ticareti ve nakliyesi ile ilgili istatistiklerin toplanması ve hesaplanması için temel sağlarlar.</a:t>
            </a:r>
          </a:p>
        </p:txBody>
      </p:sp>
      <p:sp>
        <p:nvSpPr>
          <p:cNvPr id="21" name="Rectangle 20">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49" y="6167615"/>
            <a:ext cx="12192001"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407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0726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2526924-84D3-45FB-A5FE-62D8FCBF5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2A6256-1DD0-4E4B-A8B3-9A711B4DB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1760540-185E-4652-BFD2-9B362EF3B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5304B62-933B-5B4D-B1F8-7CDD72ED6A2A}"/>
              </a:ext>
            </a:extLst>
          </p:cNvPr>
          <p:cNvSpPr>
            <a:spLocks noGrp="1"/>
          </p:cNvSpPr>
          <p:nvPr>
            <p:ph type="title"/>
          </p:nvPr>
        </p:nvSpPr>
        <p:spPr>
          <a:xfrm>
            <a:off x="1535371" y="1044054"/>
            <a:ext cx="10013709" cy="1030360"/>
          </a:xfrm>
        </p:spPr>
        <p:txBody>
          <a:bodyPr>
            <a:normAutofit/>
          </a:bodyPr>
          <a:lstStyle/>
          <a:p>
            <a:r>
              <a:rPr lang="tr-TR">
                <a:solidFill>
                  <a:schemeClr val="bg1"/>
                </a:solidFill>
              </a:rPr>
              <a:t>CPA 2002</a:t>
            </a:r>
          </a:p>
        </p:txBody>
      </p:sp>
      <p:sp>
        <p:nvSpPr>
          <p:cNvPr id="15" name="Rectangle 14">
            <a:extLst>
              <a:ext uri="{FF2B5EF4-FFF2-40B4-BE49-F238E27FC236}">
                <a16:creationId xmlns:a16="http://schemas.microsoft.com/office/drawing/2014/main" id="{729789F4-85C1-41A0-83EB-992E22210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D9D367D-6DD2-4A7C-8918-0DCAC2975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çerik Yer Tutucusu 2">
            <a:extLst>
              <a:ext uri="{FF2B5EF4-FFF2-40B4-BE49-F238E27FC236}">
                <a16:creationId xmlns:a16="http://schemas.microsoft.com/office/drawing/2014/main" id="{4149B714-1213-DE4A-ADFB-F780EF6B3219}"/>
              </a:ext>
            </a:extLst>
          </p:cNvPr>
          <p:cNvSpPr>
            <a:spLocks noGrp="1"/>
          </p:cNvSpPr>
          <p:nvPr>
            <p:ph idx="1"/>
          </p:nvPr>
        </p:nvSpPr>
        <p:spPr>
          <a:xfrm>
            <a:off x="1535371" y="2702257"/>
            <a:ext cx="9935571" cy="3426158"/>
          </a:xfrm>
        </p:spPr>
        <p:txBody>
          <a:bodyPr anchor="t">
            <a:normAutofit/>
          </a:bodyPr>
          <a:lstStyle/>
          <a:p>
            <a:pPr marL="0" indent="0">
              <a:buNone/>
            </a:pPr>
            <a:r>
              <a:rPr lang="tr-TR" dirty="0"/>
              <a:t>Seviye 1: (A`dan </a:t>
            </a:r>
            <a:r>
              <a:rPr lang="tr-TR" dirty="0" err="1"/>
              <a:t>Q`ya</a:t>
            </a:r>
            <a:r>
              <a:rPr lang="tr-TR" dirty="0"/>
              <a:t>) alfabetik kodlamayla belirlenen 17 kısım; </a:t>
            </a:r>
            <a:br>
              <a:rPr lang="tr-TR" dirty="0"/>
            </a:br>
            <a:r>
              <a:rPr lang="tr-TR" dirty="0"/>
              <a:t>Seviye 2:  iki haneli rakamlarla kodlanarak belirlenmiş  62 bölüm; </a:t>
            </a:r>
            <a:br>
              <a:rPr lang="tr-TR" dirty="0"/>
            </a:br>
            <a:r>
              <a:rPr lang="tr-TR" dirty="0"/>
              <a:t>Seviye 3:  üç haneli rakamlarla kodlanarak belirlenmiş 223 grup; </a:t>
            </a:r>
            <a:br>
              <a:rPr lang="tr-TR" dirty="0"/>
            </a:br>
            <a:r>
              <a:rPr lang="tr-TR" dirty="0"/>
              <a:t>Seviye 4:  dört haneli rakamlarla kodlanarak belirlenmiş  502 sınıf;</a:t>
            </a:r>
            <a:br>
              <a:rPr lang="tr-TR" dirty="0"/>
            </a:br>
            <a:r>
              <a:rPr lang="tr-TR" dirty="0"/>
              <a:t>Seviye 5:  beş haneli rakamlarla kodlanarak belirlenmiş  1146 alt sınıf; </a:t>
            </a:r>
            <a:br>
              <a:rPr lang="tr-TR" dirty="0"/>
            </a:br>
            <a:r>
              <a:rPr lang="tr-TR" dirty="0"/>
              <a:t>Seviye 6:  altı haneli rakamlarla kodlanarak belirlenmiş  2608 CPA başlıkları.</a:t>
            </a:r>
            <a:endParaRPr lang="tr-TR"/>
          </a:p>
        </p:txBody>
      </p:sp>
    </p:spTree>
    <p:extLst>
      <p:ext uri="{BB962C8B-B14F-4D97-AF65-F5344CB8AC3E}">
        <p14:creationId xmlns:p14="http://schemas.microsoft.com/office/powerpoint/2010/main" val="1451060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2526924-84D3-45FB-A5FE-62D8FCBF5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C2A6256-1DD0-4E4B-A8B3-9A711B4DB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1760540-185E-4652-BFD2-9B362EF3B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AD6D831-4DFD-B745-AEA5-283129DB0E7B}"/>
              </a:ext>
            </a:extLst>
          </p:cNvPr>
          <p:cNvSpPr>
            <a:spLocks noGrp="1"/>
          </p:cNvSpPr>
          <p:nvPr>
            <p:ph type="title"/>
          </p:nvPr>
        </p:nvSpPr>
        <p:spPr>
          <a:xfrm>
            <a:off x="1535371" y="1044054"/>
            <a:ext cx="10013709" cy="1030360"/>
          </a:xfrm>
        </p:spPr>
        <p:txBody>
          <a:bodyPr>
            <a:normAutofit/>
          </a:bodyPr>
          <a:lstStyle/>
          <a:p>
            <a:r>
              <a:rPr lang="tr-TR">
                <a:solidFill>
                  <a:schemeClr val="bg1"/>
                </a:solidFill>
              </a:rPr>
              <a:t>CPA 2008</a:t>
            </a:r>
          </a:p>
        </p:txBody>
      </p:sp>
      <p:sp>
        <p:nvSpPr>
          <p:cNvPr id="33" name="Rectangle 32">
            <a:extLst>
              <a:ext uri="{FF2B5EF4-FFF2-40B4-BE49-F238E27FC236}">
                <a16:creationId xmlns:a16="http://schemas.microsoft.com/office/drawing/2014/main" id="{729789F4-85C1-41A0-83EB-992E22210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D9D367D-6DD2-4A7C-8918-0DCAC2975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EDE88F86-8210-5A42-B3F0-9CA20338138B}"/>
              </a:ext>
            </a:extLst>
          </p:cNvPr>
          <p:cNvSpPr>
            <a:spLocks noGrp="1"/>
          </p:cNvSpPr>
          <p:nvPr>
            <p:ph idx="1"/>
          </p:nvPr>
        </p:nvSpPr>
        <p:spPr>
          <a:xfrm>
            <a:off x="1535371" y="2781030"/>
            <a:ext cx="9935571" cy="3426158"/>
          </a:xfrm>
        </p:spPr>
        <p:txBody>
          <a:bodyPr anchor="t">
            <a:normAutofit/>
          </a:bodyPr>
          <a:lstStyle/>
          <a:p>
            <a:pPr algn="just"/>
            <a:endParaRPr lang="tr-TR" altLang="tr-TR" b="0" dirty="0">
              <a:latin typeface="Arial" panose="020B0604020202020204" pitchFamily="34" charset="0"/>
              <a:cs typeface="Arial" panose="020B0604020202020204" pitchFamily="34" charset="0"/>
            </a:endParaRPr>
          </a:p>
          <a:p>
            <a:pPr algn="just"/>
            <a:r>
              <a:rPr lang="tr-TR" b="0" dirty="0"/>
              <a:t>Faaliyete Göre Ürün Sınıflaması (CPA), elemanlarının </a:t>
            </a:r>
            <a:r>
              <a:rPr lang="tr-TR" b="0" dirty="0" err="1"/>
              <a:t>NACE’de</a:t>
            </a:r>
            <a:r>
              <a:rPr lang="tr-TR" b="0" dirty="0"/>
              <a:t> tanımlanan faaliyetlerle ilişkili olarak gruplandırıldığı, Merkezi Ürün Sınıflaması (CPC)’</a:t>
            </a:r>
            <a:r>
              <a:rPr lang="tr-TR" b="0" dirty="0" err="1"/>
              <a:t>ndan</a:t>
            </a:r>
            <a:r>
              <a:rPr lang="tr-TR" b="0" dirty="0"/>
              <a:t> türetilen bir ürün sınıflamasıdır. </a:t>
            </a:r>
            <a:r>
              <a:rPr lang="tr-TR" altLang="tr-TR" b="0" dirty="0">
                <a:latin typeface="Arial" panose="020B0604020202020204" pitchFamily="34" charset="0"/>
                <a:cs typeface="Arial" panose="020B0604020202020204" pitchFamily="34" charset="0"/>
              </a:rPr>
              <a:t>CPA, ekonomik istatistiklerde (üretim, istihdam, ulusal hesaplar vb.) ve diğer istatistiki alanlarda yer alan ekonomik faaliyete dayalı ürünlere ilişkin verilerin toplanması ve sunulması için bir çerçeve sağlamayı amaçlamıştır.</a:t>
            </a:r>
            <a:endParaRPr lang="tr-TR" dirty="0"/>
          </a:p>
        </p:txBody>
      </p:sp>
    </p:spTree>
    <p:extLst>
      <p:ext uri="{BB962C8B-B14F-4D97-AF65-F5344CB8AC3E}">
        <p14:creationId xmlns:p14="http://schemas.microsoft.com/office/powerpoint/2010/main" val="1894055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526924-84D3-45FB-A5FE-62D8FCBF5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2A6256-1DD0-4E4B-A8B3-9A711B4DB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1760540-185E-4652-BFD2-9B362EF3B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C7E41D0-F741-A64A-98AC-1B258C916203}"/>
              </a:ext>
            </a:extLst>
          </p:cNvPr>
          <p:cNvSpPr>
            <a:spLocks noGrp="1"/>
          </p:cNvSpPr>
          <p:nvPr>
            <p:ph type="title"/>
          </p:nvPr>
        </p:nvSpPr>
        <p:spPr>
          <a:xfrm>
            <a:off x="1535371" y="1044054"/>
            <a:ext cx="10013709" cy="1030360"/>
          </a:xfrm>
        </p:spPr>
        <p:txBody>
          <a:bodyPr>
            <a:normAutofit/>
          </a:bodyPr>
          <a:lstStyle/>
          <a:p>
            <a:r>
              <a:rPr lang="tr-TR">
                <a:solidFill>
                  <a:schemeClr val="bg1"/>
                </a:solidFill>
              </a:rPr>
              <a:t>CPA Rev. 2.1</a:t>
            </a:r>
          </a:p>
        </p:txBody>
      </p:sp>
      <p:sp>
        <p:nvSpPr>
          <p:cNvPr id="14" name="Rectangle 13">
            <a:extLst>
              <a:ext uri="{FF2B5EF4-FFF2-40B4-BE49-F238E27FC236}">
                <a16:creationId xmlns:a16="http://schemas.microsoft.com/office/drawing/2014/main" id="{729789F4-85C1-41A0-83EB-992E22210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D9D367D-6DD2-4A7C-8918-0DCAC2975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D5261B24-9510-A44A-8CD6-63954C51B73E}"/>
              </a:ext>
            </a:extLst>
          </p:cNvPr>
          <p:cNvSpPr>
            <a:spLocks noGrp="1"/>
          </p:cNvSpPr>
          <p:nvPr>
            <p:ph idx="1"/>
          </p:nvPr>
        </p:nvSpPr>
        <p:spPr>
          <a:xfrm>
            <a:off x="1535371" y="2702257"/>
            <a:ext cx="9935571" cy="3426158"/>
          </a:xfrm>
        </p:spPr>
        <p:txBody>
          <a:bodyPr anchor="t">
            <a:normAutofit/>
          </a:bodyPr>
          <a:lstStyle/>
          <a:p>
            <a:pPr algn="just"/>
            <a:r>
              <a:rPr lang="tr-TR" b="0" dirty="0"/>
              <a:t>CPA </a:t>
            </a:r>
            <a:r>
              <a:rPr lang="tr-TR" b="0" dirty="0" err="1"/>
              <a:t>Rev</a:t>
            </a:r>
            <a:r>
              <a:rPr lang="tr-TR" b="0" dirty="0"/>
              <a:t>. 2.1 sınıflaması, CPA 2008`in güncellenmiş versiyonudur. Bu versiyonda </a:t>
            </a:r>
            <a:r>
              <a:rPr lang="tr-TR" b="0" dirty="0" err="1"/>
              <a:t>CPA’in</a:t>
            </a:r>
            <a:r>
              <a:rPr lang="tr-TR" b="0" dirty="0"/>
              <a:t> genel özellikleri değişmeden kalmış ve NACE Rev.2 sınıflamasının yapısıyla tutarlılığı korumak için </a:t>
            </a:r>
            <a:r>
              <a:rPr lang="tr-TR" b="0" dirty="0" err="1"/>
              <a:t>CPA’in</a:t>
            </a:r>
            <a:r>
              <a:rPr lang="tr-TR" b="0" dirty="0"/>
              <a:t> dört basamaklı seviyesi değiştirilmemiştir. Sınıflamanın detayı arttırılarak 3142 alt kategoriden 3218 alt kategoriye çıkarılmıştır. Bu artışlar esas itibariyle Bölüm 72 (Bilimsel araştırma ve geliştirme hizmetleri)’</a:t>
            </a:r>
            <a:r>
              <a:rPr lang="tr-TR" b="0" dirty="0" err="1"/>
              <a:t>nin</a:t>
            </a:r>
            <a:r>
              <a:rPr lang="tr-TR" b="0" dirty="0"/>
              <a:t> yeniden yapılandırılması ve Kısım F (İnşaat)’</a:t>
            </a:r>
            <a:r>
              <a:rPr lang="tr-TR" b="0" dirty="0" err="1"/>
              <a:t>nin</a:t>
            </a:r>
            <a:r>
              <a:rPr lang="tr-TR" b="0" dirty="0"/>
              <a:t> İnşaat Tipleri Sınıflamasına (CC) uygun hale getirilmesinden kaynaklanmaktadır.</a:t>
            </a:r>
            <a:endParaRPr lang="tr-TR"/>
          </a:p>
        </p:txBody>
      </p:sp>
    </p:spTree>
    <p:extLst>
      <p:ext uri="{BB962C8B-B14F-4D97-AF65-F5344CB8AC3E}">
        <p14:creationId xmlns:p14="http://schemas.microsoft.com/office/powerpoint/2010/main" val="2048501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10">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6072" cy="1804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4" descr="Taşıyıcı bantta mukavva kutular">
            <a:extLst>
              <a:ext uri="{FF2B5EF4-FFF2-40B4-BE49-F238E27FC236}">
                <a16:creationId xmlns:a16="http://schemas.microsoft.com/office/drawing/2014/main" id="{DD90F5E7-8F40-4240-BB4D-33CB9C4100DF}"/>
              </a:ext>
            </a:extLst>
          </p:cNvPr>
          <p:cNvPicPr>
            <a:picLocks noChangeAspect="1"/>
          </p:cNvPicPr>
          <p:nvPr/>
        </p:nvPicPr>
        <p:blipFill rotWithShape="1">
          <a:blip r:embed="rId2"/>
          <a:srcRect l="20868" r="10719" b="-2"/>
          <a:stretch/>
        </p:blipFill>
        <p:spPr>
          <a:xfrm>
            <a:off x="20" y="1804072"/>
            <a:ext cx="4458058" cy="4349801"/>
          </a:xfrm>
          <a:prstGeom prst="rect">
            <a:avLst/>
          </a:prstGeom>
        </p:spPr>
      </p:pic>
      <p:sp>
        <p:nvSpPr>
          <p:cNvPr id="28" name="Rectangle 12">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26076" y="0"/>
            <a:ext cx="7765922" cy="616761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08031E0-8391-A949-89A8-BC5FD0F64ABD}"/>
              </a:ext>
            </a:extLst>
          </p:cNvPr>
          <p:cNvSpPr>
            <a:spLocks noGrp="1"/>
          </p:cNvSpPr>
          <p:nvPr>
            <p:ph type="title"/>
          </p:nvPr>
        </p:nvSpPr>
        <p:spPr>
          <a:xfrm>
            <a:off x="137967" y="165036"/>
            <a:ext cx="6754447" cy="1471622"/>
          </a:xfrm>
        </p:spPr>
        <p:txBody>
          <a:bodyPr anchor="b">
            <a:normAutofit/>
          </a:bodyPr>
          <a:lstStyle/>
          <a:p>
            <a:r>
              <a:rPr lang="tr-TR" altLang="tr-TR" dirty="0">
                <a:solidFill>
                  <a:schemeClr val="bg1"/>
                </a:solidFill>
              </a:rPr>
              <a:t>TANIM</a:t>
            </a:r>
            <a:endParaRPr lang="tr-TR" dirty="0">
              <a:solidFill>
                <a:schemeClr val="bg1"/>
              </a:solidFill>
            </a:endParaRPr>
          </a:p>
        </p:txBody>
      </p:sp>
      <p:sp>
        <p:nvSpPr>
          <p:cNvPr id="29" name="Rectangle 14">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753806"/>
            <a:ext cx="4425696"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733F1548-6E5F-7242-8A35-540092CFF778}"/>
              </a:ext>
            </a:extLst>
          </p:cNvPr>
          <p:cNvSpPr>
            <a:spLocks noGrp="1"/>
          </p:cNvSpPr>
          <p:nvPr>
            <p:ph idx="1"/>
          </p:nvPr>
        </p:nvSpPr>
        <p:spPr>
          <a:xfrm>
            <a:off x="4794637" y="1940001"/>
            <a:ext cx="6754446" cy="3834594"/>
          </a:xfrm>
        </p:spPr>
        <p:txBody>
          <a:bodyPr anchor="t">
            <a:normAutofit/>
          </a:bodyPr>
          <a:lstStyle/>
          <a:p>
            <a:pPr algn="just">
              <a:lnSpc>
                <a:spcPct val="130000"/>
              </a:lnSpc>
            </a:pPr>
            <a:r>
              <a:rPr lang="tr-TR" altLang="tr-TR" sz="1500" dirty="0"/>
              <a:t>Ürün = taşınabilir mal + taşınmayan mal + hizmetler</a:t>
            </a:r>
          </a:p>
          <a:p>
            <a:pPr algn="just">
              <a:lnSpc>
                <a:spcPct val="130000"/>
              </a:lnSpc>
            </a:pPr>
            <a:endParaRPr lang="tr-TR" altLang="tr-TR" sz="1500" dirty="0"/>
          </a:p>
          <a:p>
            <a:pPr algn="just">
              <a:lnSpc>
                <a:spcPct val="130000"/>
              </a:lnSpc>
            </a:pPr>
            <a:r>
              <a:rPr lang="tr-TR" altLang="tr-TR" sz="1500" dirty="0"/>
              <a:t>Mal bir talebi olan, </a:t>
            </a:r>
            <a:r>
              <a:rPr lang="tr-TR" altLang="tr-TR" sz="1500" i="1" dirty="0"/>
              <a:t>üzerlerinde mülkiyet hakkı </a:t>
            </a:r>
            <a:r>
              <a:rPr lang="tr-TR" altLang="tr-TR" sz="1500" i="1" u="sng" dirty="0"/>
              <a:t>oluşturulan</a:t>
            </a:r>
            <a:r>
              <a:rPr lang="tr-TR" altLang="tr-TR" sz="1500" dirty="0"/>
              <a:t> ve sahipliği piyasa işlemleriyle faaliyette bulunan kurumsal bir birimden diğerine aktarılabilen fiziksel objedir.</a:t>
            </a:r>
          </a:p>
          <a:p>
            <a:pPr algn="just">
              <a:lnSpc>
                <a:spcPct val="130000"/>
              </a:lnSpc>
            </a:pPr>
            <a:endParaRPr lang="tr-TR" altLang="tr-TR" sz="1500" dirty="0"/>
          </a:p>
          <a:p>
            <a:pPr algn="just">
              <a:lnSpc>
                <a:spcPct val="130000"/>
              </a:lnSpc>
            </a:pPr>
            <a:r>
              <a:rPr lang="tr-TR" altLang="tr-TR" sz="1500" dirty="0"/>
              <a:t>Hizmet üzerlerinde </a:t>
            </a:r>
            <a:r>
              <a:rPr lang="tr-TR" altLang="tr-TR" sz="1500" i="1" dirty="0"/>
              <a:t>mülkiyet hakkı </a:t>
            </a:r>
            <a:r>
              <a:rPr lang="tr-TR" altLang="tr-TR" sz="1500" i="1" u="sng" dirty="0"/>
              <a:t>oluşturulamayan</a:t>
            </a:r>
            <a:r>
              <a:rPr lang="tr-TR" altLang="tr-TR" sz="1500" dirty="0"/>
              <a:t> varlıklardır. </a:t>
            </a:r>
          </a:p>
          <a:p>
            <a:pPr algn="just">
              <a:lnSpc>
                <a:spcPct val="130000"/>
              </a:lnSpc>
            </a:pPr>
            <a:endParaRPr lang="tr-TR" sz="1500" dirty="0"/>
          </a:p>
        </p:txBody>
      </p:sp>
      <p:sp>
        <p:nvSpPr>
          <p:cNvPr id="30" name="Rectangle 16">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49" y="6167615"/>
            <a:ext cx="12192001"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8">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0">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407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0120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E3B8FE-01AF-BD42-B64B-D72AFB93A4EE}"/>
              </a:ext>
            </a:extLst>
          </p:cNvPr>
          <p:cNvSpPr>
            <a:spLocks noGrp="1"/>
          </p:cNvSpPr>
          <p:nvPr>
            <p:ph type="title"/>
          </p:nvPr>
        </p:nvSpPr>
        <p:spPr/>
        <p:txBody>
          <a:bodyPr>
            <a:normAutofit/>
          </a:bodyPr>
          <a:lstStyle/>
          <a:p>
            <a:r>
              <a:rPr lang="tr-TR" sz="2400" dirty="0"/>
              <a:t>NACE, CPA ve PRODCOM ilişkisi</a:t>
            </a:r>
          </a:p>
        </p:txBody>
      </p:sp>
      <p:graphicFrame>
        <p:nvGraphicFramePr>
          <p:cNvPr id="4" name="Group 3">
            <a:extLst>
              <a:ext uri="{FF2B5EF4-FFF2-40B4-BE49-F238E27FC236}">
                <a16:creationId xmlns:a16="http://schemas.microsoft.com/office/drawing/2014/main" id="{D7D8928F-5B28-D44B-B986-09BA16842FED}"/>
              </a:ext>
            </a:extLst>
          </p:cNvPr>
          <p:cNvGraphicFramePr>
            <a:graphicFrameLocks/>
          </p:cNvGraphicFramePr>
          <p:nvPr>
            <p:extLst>
              <p:ext uri="{D42A27DB-BD31-4B8C-83A1-F6EECF244321}">
                <p14:modId xmlns:p14="http://schemas.microsoft.com/office/powerpoint/2010/main" val="3356588080"/>
              </p:ext>
            </p:extLst>
          </p:nvPr>
        </p:nvGraphicFramePr>
        <p:xfrm>
          <a:off x="6155950" y="1693862"/>
          <a:ext cx="4608512" cy="565150"/>
        </p:xfrm>
        <a:graphic>
          <a:graphicData uri="http://schemas.openxmlformats.org/drawingml/2006/table">
            <a:tbl>
              <a:tblPr/>
              <a:tblGrid>
                <a:gridCol w="1656184">
                  <a:extLst>
                    <a:ext uri="{9D8B030D-6E8A-4147-A177-3AD203B41FA5}">
                      <a16:colId xmlns:a16="http://schemas.microsoft.com/office/drawing/2014/main" val="20000"/>
                    </a:ext>
                  </a:extLst>
                </a:gridCol>
                <a:gridCol w="1515030">
                  <a:extLst>
                    <a:ext uri="{9D8B030D-6E8A-4147-A177-3AD203B41FA5}">
                      <a16:colId xmlns:a16="http://schemas.microsoft.com/office/drawing/2014/main" val="20001"/>
                    </a:ext>
                  </a:extLst>
                </a:gridCol>
                <a:gridCol w="1437298">
                  <a:extLst>
                    <a:ext uri="{9D8B030D-6E8A-4147-A177-3AD203B41FA5}">
                      <a16:colId xmlns:a16="http://schemas.microsoft.com/office/drawing/2014/main" val="20002"/>
                    </a:ext>
                  </a:extLst>
                </a:gridCol>
              </a:tblGrid>
              <a:tr h="565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1" i="0" u="none" strike="noStrike" cap="none" normalizeH="0" baseline="0" dirty="0">
                          <a:ln>
                            <a:noFill/>
                          </a:ln>
                          <a:solidFill>
                            <a:srgbClr val="000066"/>
                          </a:solidFill>
                          <a:effectLst/>
                          <a:latin typeface="Arial" charset="0"/>
                        </a:rPr>
                        <a:t>XX.XX</a:t>
                      </a:r>
                      <a:endParaRPr kumimoji="0" lang="en-US" sz="2800" b="1" i="0" u="none" strike="noStrike" cap="none" normalizeH="0" baseline="0" dirty="0">
                        <a:ln>
                          <a:noFill/>
                        </a:ln>
                        <a:solidFill>
                          <a:srgbClr val="000066"/>
                        </a:solidFill>
                        <a:effectLst/>
                        <a:latin typeface="Arial" charset="0"/>
                      </a:endParaRPr>
                    </a:p>
                  </a:txBody>
                  <a:tcPr horzOverflow="overflow">
                    <a:lnL w="12700" cap="flat" cmpd="sng" algn="ctr">
                      <a:solidFill>
                        <a:srgbClr val="005A74"/>
                      </a:solidFill>
                      <a:prstDash val="solid"/>
                      <a:round/>
                      <a:headEnd type="none" w="med" len="med"/>
                      <a:tailEnd type="none" w="med" len="med"/>
                    </a:lnL>
                    <a:lnR w="12700" cap="flat" cmpd="sng" algn="ctr">
                      <a:solidFill>
                        <a:srgbClr val="005A74"/>
                      </a:solidFill>
                      <a:prstDash val="solid"/>
                      <a:round/>
                      <a:headEnd type="none" w="med" len="med"/>
                      <a:tailEnd type="none" w="med" len="med"/>
                    </a:lnR>
                    <a:lnT w="12700" cap="flat" cmpd="sng" algn="ctr">
                      <a:solidFill>
                        <a:srgbClr val="005A74"/>
                      </a:solidFill>
                      <a:prstDash val="solid"/>
                      <a:round/>
                      <a:headEnd type="none" w="med" len="med"/>
                      <a:tailEnd type="none" w="med" len="med"/>
                    </a:lnT>
                    <a:lnB w="12700" cap="flat" cmpd="sng" algn="ctr">
                      <a:solidFill>
                        <a:srgbClr val="005A7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1" i="0" u="none" strike="noStrike" cap="none" normalizeH="0" baseline="0" dirty="0">
                          <a:ln>
                            <a:noFill/>
                          </a:ln>
                          <a:solidFill>
                            <a:srgbClr val="CC00FF"/>
                          </a:solidFill>
                          <a:effectLst/>
                          <a:latin typeface="Arial" charset="0"/>
                        </a:rPr>
                        <a:t>.YY</a:t>
                      </a:r>
                      <a:endParaRPr kumimoji="0" lang="en-US" sz="2800" b="1" i="0" u="none" strike="noStrike" cap="none" normalizeH="0" baseline="0" dirty="0">
                        <a:ln>
                          <a:noFill/>
                        </a:ln>
                        <a:solidFill>
                          <a:srgbClr val="CC00FF"/>
                        </a:solidFill>
                        <a:effectLst/>
                        <a:latin typeface="Arial" charset="0"/>
                      </a:endParaRPr>
                    </a:p>
                  </a:txBody>
                  <a:tcPr horzOverflow="overflow">
                    <a:lnL w="12700" cap="flat" cmpd="sng" algn="ctr">
                      <a:solidFill>
                        <a:srgbClr val="005A74"/>
                      </a:solidFill>
                      <a:prstDash val="solid"/>
                      <a:round/>
                      <a:headEnd type="none" w="med" len="med"/>
                      <a:tailEnd type="none" w="med" len="med"/>
                    </a:lnL>
                    <a:lnR w="12700" cap="flat" cmpd="sng" algn="ctr">
                      <a:solidFill>
                        <a:srgbClr val="005A74"/>
                      </a:solidFill>
                      <a:prstDash val="solid"/>
                      <a:round/>
                      <a:headEnd type="none" w="med" len="med"/>
                      <a:tailEnd type="none" w="med" len="med"/>
                    </a:lnR>
                    <a:lnT w="12700" cap="flat" cmpd="sng" algn="ctr">
                      <a:solidFill>
                        <a:srgbClr val="005A74"/>
                      </a:solidFill>
                      <a:prstDash val="solid"/>
                      <a:round/>
                      <a:headEnd type="none" w="med" len="med"/>
                      <a:tailEnd type="none" w="med" len="med"/>
                    </a:lnT>
                    <a:lnB w="12700" cap="flat" cmpd="sng" algn="ctr">
                      <a:solidFill>
                        <a:srgbClr val="005A7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1" i="0" u="none" strike="noStrike" cap="none" normalizeH="0" baseline="0" dirty="0">
                          <a:ln>
                            <a:noFill/>
                          </a:ln>
                          <a:solidFill>
                            <a:srgbClr val="0000FF"/>
                          </a:solidFill>
                          <a:effectLst/>
                          <a:latin typeface="Arial" charset="0"/>
                        </a:rPr>
                        <a:t>.ZZ</a:t>
                      </a:r>
                      <a:endParaRPr kumimoji="0" lang="en-US" sz="2800" b="1" i="0" u="none" strike="noStrike" cap="none" normalizeH="0" baseline="0" dirty="0">
                        <a:ln>
                          <a:noFill/>
                        </a:ln>
                        <a:solidFill>
                          <a:srgbClr val="0000FF"/>
                        </a:solidFill>
                        <a:effectLst/>
                        <a:latin typeface="Arial" charset="0"/>
                      </a:endParaRPr>
                    </a:p>
                  </a:txBody>
                  <a:tcPr horzOverflow="overflow">
                    <a:lnL w="12700" cap="flat" cmpd="sng" algn="ctr">
                      <a:solidFill>
                        <a:srgbClr val="005A74"/>
                      </a:solidFill>
                      <a:prstDash val="solid"/>
                      <a:round/>
                      <a:headEnd type="none" w="med" len="med"/>
                      <a:tailEnd type="none" w="med" len="med"/>
                    </a:lnL>
                    <a:lnR w="12700" cap="flat" cmpd="sng" algn="ctr">
                      <a:solidFill>
                        <a:srgbClr val="005A74"/>
                      </a:solidFill>
                      <a:prstDash val="solid"/>
                      <a:round/>
                      <a:headEnd type="none" w="med" len="med"/>
                      <a:tailEnd type="none" w="med" len="med"/>
                    </a:lnR>
                    <a:lnT w="12700" cap="flat" cmpd="sng" algn="ctr">
                      <a:solidFill>
                        <a:srgbClr val="005A74"/>
                      </a:solidFill>
                      <a:prstDash val="solid"/>
                      <a:round/>
                      <a:headEnd type="none" w="med" len="med"/>
                      <a:tailEnd type="none" w="med" len="med"/>
                    </a:lnT>
                    <a:lnB w="12700" cap="flat" cmpd="sng" algn="ctr">
                      <a:solidFill>
                        <a:srgbClr val="005A7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5" name="21 Grup">
            <a:extLst>
              <a:ext uri="{FF2B5EF4-FFF2-40B4-BE49-F238E27FC236}">
                <a16:creationId xmlns:a16="http://schemas.microsoft.com/office/drawing/2014/main" id="{6A1350DB-B63A-0A4E-A688-4463F277F638}"/>
              </a:ext>
            </a:extLst>
          </p:cNvPr>
          <p:cNvGrpSpPr>
            <a:grpSpLocks/>
          </p:cNvGrpSpPr>
          <p:nvPr/>
        </p:nvGrpSpPr>
        <p:grpSpPr bwMode="auto">
          <a:xfrm>
            <a:off x="5676237" y="2276475"/>
            <a:ext cx="1800225" cy="1152525"/>
            <a:chOff x="1259359" y="2276873"/>
            <a:chExt cx="1800473" cy="1152127"/>
          </a:xfrm>
        </p:grpSpPr>
        <p:sp>
          <p:nvSpPr>
            <p:cNvPr id="6" name="Line 15">
              <a:extLst>
                <a:ext uri="{FF2B5EF4-FFF2-40B4-BE49-F238E27FC236}">
                  <a16:creationId xmlns:a16="http://schemas.microsoft.com/office/drawing/2014/main" id="{DCEA60B5-3CAD-7D4E-BDDC-EE67982A6D0A}"/>
                </a:ext>
              </a:extLst>
            </p:cNvPr>
            <p:cNvSpPr>
              <a:spLocks noChangeShapeType="1"/>
            </p:cNvSpPr>
            <p:nvPr/>
          </p:nvSpPr>
          <p:spPr bwMode="auto">
            <a:xfrm>
              <a:off x="2123256" y="2276873"/>
              <a:ext cx="471" cy="360040"/>
            </a:xfrm>
            <a:prstGeom prst="line">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 name="Rectangle 16">
              <a:extLst>
                <a:ext uri="{FF2B5EF4-FFF2-40B4-BE49-F238E27FC236}">
                  <a16:creationId xmlns:a16="http://schemas.microsoft.com/office/drawing/2014/main" id="{03A0AF5D-8668-B347-A3F5-F4CAA7202567}"/>
                </a:ext>
              </a:extLst>
            </p:cNvPr>
            <p:cNvSpPr>
              <a:spLocks noChangeArrowheads="1"/>
            </p:cNvSpPr>
            <p:nvPr/>
          </p:nvSpPr>
          <p:spPr bwMode="auto">
            <a:xfrm>
              <a:off x="1259359" y="2564111"/>
              <a:ext cx="1800473" cy="864889"/>
            </a:xfrm>
            <a:prstGeom prst="rect">
              <a:avLst/>
            </a:prstGeom>
            <a:noFill/>
            <a:ln w="9525">
              <a:noFill/>
              <a:miter lim="800000"/>
              <a:headEnd/>
              <a:tailEnd/>
            </a:ln>
          </p:spPr>
          <p:txBody>
            <a:bodyPr anchor="ctr"/>
            <a:lstStyle/>
            <a:p>
              <a:pPr algn="ctr" eaLnBrk="1" hangingPunct="1">
                <a:defRPr/>
              </a:pPr>
              <a:r>
                <a:rPr lang="tr-TR" sz="2200" dirty="0">
                  <a:solidFill>
                    <a:srgbClr val="000066"/>
                  </a:solidFill>
                  <a:latin typeface="+mj-lt"/>
                </a:rPr>
                <a:t>NACE</a:t>
              </a:r>
            </a:p>
          </p:txBody>
        </p:sp>
      </p:grpSp>
      <p:grpSp>
        <p:nvGrpSpPr>
          <p:cNvPr id="8" name="23 Grup">
            <a:extLst>
              <a:ext uri="{FF2B5EF4-FFF2-40B4-BE49-F238E27FC236}">
                <a16:creationId xmlns:a16="http://schemas.microsoft.com/office/drawing/2014/main" id="{EC6E22AB-C2A4-EE43-B0EB-63A004ECADAE}"/>
              </a:ext>
            </a:extLst>
          </p:cNvPr>
          <p:cNvGrpSpPr>
            <a:grpSpLocks/>
          </p:cNvGrpSpPr>
          <p:nvPr/>
        </p:nvGrpSpPr>
        <p:grpSpPr bwMode="auto">
          <a:xfrm>
            <a:off x="8876925" y="2259012"/>
            <a:ext cx="1887537" cy="2587625"/>
            <a:chOff x="4427984" y="2276872"/>
            <a:chExt cx="1887538" cy="2587587"/>
          </a:xfrm>
        </p:grpSpPr>
        <p:sp>
          <p:nvSpPr>
            <p:cNvPr id="9" name="Line 18">
              <a:extLst>
                <a:ext uri="{FF2B5EF4-FFF2-40B4-BE49-F238E27FC236}">
                  <a16:creationId xmlns:a16="http://schemas.microsoft.com/office/drawing/2014/main" id="{BF64CD0E-8C4C-B646-A8BE-425F8835EF92}"/>
                </a:ext>
              </a:extLst>
            </p:cNvPr>
            <p:cNvSpPr>
              <a:spLocks noChangeShapeType="1"/>
            </p:cNvSpPr>
            <p:nvPr/>
          </p:nvSpPr>
          <p:spPr bwMode="auto">
            <a:xfrm>
              <a:off x="5220072" y="2276872"/>
              <a:ext cx="0" cy="1944216"/>
            </a:xfrm>
            <a:prstGeom prst="line">
              <a:avLst/>
            </a:prstGeom>
            <a:noFill/>
            <a:ln w="3492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0" name="Rectangle 20">
              <a:extLst>
                <a:ext uri="{FF2B5EF4-FFF2-40B4-BE49-F238E27FC236}">
                  <a16:creationId xmlns:a16="http://schemas.microsoft.com/office/drawing/2014/main" id="{86173717-D3EE-DC47-A565-3BD5447501C4}"/>
                </a:ext>
              </a:extLst>
            </p:cNvPr>
            <p:cNvSpPr>
              <a:spLocks noChangeArrowheads="1"/>
            </p:cNvSpPr>
            <p:nvPr/>
          </p:nvSpPr>
          <p:spPr bwMode="auto">
            <a:xfrm>
              <a:off x="4427984" y="4058021"/>
              <a:ext cx="1887538" cy="806438"/>
            </a:xfrm>
            <a:prstGeom prst="rect">
              <a:avLst/>
            </a:prstGeom>
            <a:noFill/>
            <a:ln w="9525">
              <a:noFill/>
              <a:miter lim="800000"/>
              <a:headEnd/>
              <a:tailEnd/>
            </a:ln>
          </p:spPr>
          <p:txBody>
            <a:bodyPr anchor="ctr"/>
            <a:lstStyle/>
            <a:p>
              <a:pPr eaLnBrk="1" hangingPunct="1">
                <a:defRPr/>
              </a:pPr>
              <a:r>
                <a:rPr lang="tr-TR" sz="2200" dirty="0">
                  <a:solidFill>
                    <a:srgbClr val="0000FF"/>
                  </a:solidFill>
                  <a:latin typeface="+mj-lt"/>
                </a:rPr>
                <a:t>PRODCOM</a:t>
              </a:r>
            </a:p>
          </p:txBody>
        </p:sp>
      </p:grpSp>
      <p:grpSp>
        <p:nvGrpSpPr>
          <p:cNvPr id="11" name="22 Grup">
            <a:extLst>
              <a:ext uri="{FF2B5EF4-FFF2-40B4-BE49-F238E27FC236}">
                <a16:creationId xmlns:a16="http://schemas.microsoft.com/office/drawing/2014/main" id="{1F56F2C3-821C-664E-AD9B-612975EF44E1}"/>
              </a:ext>
            </a:extLst>
          </p:cNvPr>
          <p:cNvGrpSpPr>
            <a:grpSpLocks/>
          </p:cNvGrpSpPr>
          <p:nvPr/>
        </p:nvGrpSpPr>
        <p:grpSpPr bwMode="auto">
          <a:xfrm>
            <a:off x="6863000" y="2259012"/>
            <a:ext cx="2519363" cy="2163762"/>
            <a:chOff x="2339752" y="2276872"/>
            <a:chExt cx="2520280" cy="2163093"/>
          </a:xfrm>
        </p:grpSpPr>
        <p:sp>
          <p:nvSpPr>
            <p:cNvPr id="12" name="Line 17">
              <a:extLst>
                <a:ext uri="{FF2B5EF4-FFF2-40B4-BE49-F238E27FC236}">
                  <a16:creationId xmlns:a16="http://schemas.microsoft.com/office/drawing/2014/main" id="{42B5062E-FBAA-9F41-879A-7BDFDAFDB150}"/>
                </a:ext>
              </a:extLst>
            </p:cNvPr>
            <p:cNvSpPr>
              <a:spLocks noChangeShapeType="1"/>
            </p:cNvSpPr>
            <p:nvPr/>
          </p:nvSpPr>
          <p:spPr bwMode="auto">
            <a:xfrm flipH="1">
              <a:off x="3635896" y="2276872"/>
              <a:ext cx="0" cy="1080120"/>
            </a:xfrm>
            <a:prstGeom prst="line">
              <a:avLst/>
            </a:prstGeom>
            <a:noFill/>
            <a:ln w="34925">
              <a:solidFill>
                <a:srgbClr val="CC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3" name="Rectangle 21">
              <a:extLst>
                <a:ext uri="{FF2B5EF4-FFF2-40B4-BE49-F238E27FC236}">
                  <a16:creationId xmlns:a16="http://schemas.microsoft.com/office/drawing/2014/main" id="{CEB6F062-37A1-FF41-B043-BA080F0AB9AB}"/>
                </a:ext>
              </a:extLst>
            </p:cNvPr>
            <p:cNvSpPr>
              <a:spLocks noChangeArrowheads="1"/>
            </p:cNvSpPr>
            <p:nvPr/>
          </p:nvSpPr>
          <p:spPr bwMode="auto">
            <a:xfrm>
              <a:off x="2339752" y="3284622"/>
              <a:ext cx="2520280" cy="1155343"/>
            </a:xfrm>
            <a:prstGeom prst="rect">
              <a:avLst/>
            </a:prstGeom>
            <a:noFill/>
            <a:ln w="9525">
              <a:noFill/>
              <a:miter lim="800000"/>
              <a:headEnd/>
              <a:tailEnd/>
            </a:ln>
          </p:spPr>
          <p:txBody>
            <a:bodyPr anchor="ctr"/>
            <a:lstStyle/>
            <a:p>
              <a:pPr algn="ctr" eaLnBrk="1" hangingPunct="1">
                <a:defRPr/>
              </a:pPr>
              <a:r>
                <a:rPr lang="tr-TR" sz="2200" dirty="0">
                  <a:solidFill>
                    <a:srgbClr val="CC00FF"/>
                  </a:solidFill>
                  <a:latin typeface="+mj-lt"/>
                </a:rPr>
                <a:t>CPA</a:t>
              </a:r>
            </a:p>
            <a:p>
              <a:pPr algn="ctr" eaLnBrk="1" hangingPunct="1">
                <a:defRPr/>
              </a:pPr>
              <a:endParaRPr lang="tr-TR" sz="2200" dirty="0">
                <a:solidFill>
                  <a:srgbClr val="CC00FF"/>
                </a:solidFill>
                <a:latin typeface="+mj-lt"/>
              </a:endParaRPr>
            </a:p>
          </p:txBody>
        </p:sp>
      </p:grpSp>
    </p:spTree>
    <p:extLst>
      <p:ext uri="{BB962C8B-B14F-4D97-AF65-F5344CB8AC3E}">
        <p14:creationId xmlns:p14="http://schemas.microsoft.com/office/powerpoint/2010/main" val="297679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ox(i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iterate type="lt">
                                    <p:tmPct val="0"/>
                                  </p:iterate>
                                  <p:childTnLst>
                                    <p:set>
                                      <p:cBhvr>
                                        <p:cTn id="15" dur="1" fill="hold">
                                          <p:stCondLst>
                                            <p:cond delay="0"/>
                                          </p:stCondLst>
                                        </p:cTn>
                                        <p:tgtEl>
                                          <p:spTgt spid="11"/>
                                        </p:tgtEl>
                                        <p:attrNameLst>
                                          <p:attrName>style.visibility</p:attrName>
                                        </p:attrNameLst>
                                      </p:cBhvr>
                                      <p:to>
                                        <p:strVal val="visible"/>
                                      </p:to>
                                    </p:set>
                                    <p:animEffect transition="in" filter="box(in)">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ox(in)">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61363234-E0BA-4476-B051-D8D9FA506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0646"/>
            <a:ext cx="4062884" cy="5721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71F4E06-ACDE-1941-990F-E1E18292E620}"/>
              </a:ext>
            </a:extLst>
          </p:cNvPr>
          <p:cNvSpPr>
            <a:spLocks noGrp="1"/>
          </p:cNvSpPr>
          <p:nvPr>
            <p:ph type="title"/>
          </p:nvPr>
        </p:nvSpPr>
        <p:spPr>
          <a:xfrm>
            <a:off x="645459" y="1200863"/>
            <a:ext cx="3119717" cy="4306007"/>
          </a:xfrm>
        </p:spPr>
        <p:txBody>
          <a:bodyPr>
            <a:normAutofit/>
          </a:bodyPr>
          <a:lstStyle/>
          <a:p>
            <a:pPr>
              <a:lnSpc>
                <a:spcPct val="140000"/>
              </a:lnSpc>
            </a:pPr>
            <a:r>
              <a:rPr lang="tr-TR" altLang="tr-TR" sz="2500">
                <a:solidFill>
                  <a:schemeClr val="bg1"/>
                </a:solidFill>
                <a:latin typeface="Arial" panose="020B0604020202020204" pitchFamily="34" charset="0"/>
                <a:cs typeface="Arial" panose="020B0604020202020204" pitchFamily="34" charset="0"/>
              </a:rPr>
              <a:t>KULLANILDIĞI TEMEL İSTATİSTİKİ UYGULAMALAR</a:t>
            </a:r>
            <a:br>
              <a:rPr lang="tr-TR" altLang="tr-TR" sz="2500">
                <a:solidFill>
                  <a:schemeClr val="bg1"/>
                </a:solidFill>
                <a:latin typeface="Arial" panose="020B0604020202020204" pitchFamily="34" charset="0"/>
                <a:cs typeface="Arial" panose="020B0604020202020204" pitchFamily="34" charset="0"/>
              </a:rPr>
            </a:br>
            <a:endParaRPr lang="tr-TR" sz="2500">
              <a:solidFill>
                <a:schemeClr val="bg1"/>
              </a:solidFill>
            </a:endParaRPr>
          </a:p>
        </p:txBody>
      </p:sp>
      <p:sp>
        <p:nvSpPr>
          <p:cNvPr id="13" name="Rectangle 12">
            <a:extLst>
              <a:ext uri="{FF2B5EF4-FFF2-40B4-BE49-F238E27FC236}">
                <a16:creationId xmlns:a16="http://schemas.microsoft.com/office/drawing/2014/main" id="{932FF329-3A87-4F66-BA01-91CD63C81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6572"/>
            <a:ext cx="4056987" cy="51328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20996" y="534650"/>
            <a:ext cx="8071002" cy="568327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FA286C7-EFC7-4DFE-967A-7E37BA0F3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192001"/>
            <a:ext cx="12192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50000"/>
                </a:schemeClr>
              </a:solidFill>
            </a:endParaRPr>
          </a:p>
        </p:txBody>
      </p:sp>
      <p:sp>
        <p:nvSpPr>
          <p:cNvPr id="19" name="Rectangle 18">
            <a:extLst>
              <a:ext uri="{FF2B5EF4-FFF2-40B4-BE49-F238E27FC236}">
                <a16:creationId xmlns:a16="http://schemas.microsoft.com/office/drawing/2014/main" id="{10C9F0E8-EF8B-43C1-9C77-E9DDAF1A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59990"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50000"/>
                </a:schemeClr>
              </a:solidFill>
            </a:endParaRPr>
          </a:p>
        </p:txBody>
      </p:sp>
      <p:sp>
        <p:nvSpPr>
          <p:cNvPr id="21" name="Rectangle 20">
            <a:extLst>
              <a:ext uri="{FF2B5EF4-FFF2-40B4-BE49-F238E27FC236}">
                <a16:creationId xmlns:a16="http://schemas.microsoft.com/office/drawing/2014/main" id="{379DC473-98F8-45DF-B136-EC0F0F4C6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70645"/>
            <a:ext cx="12192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50000"/>
                </a:schemeClr>
              </a:solidFill>
            </a:endParaRPr>
          </a:p>
        </p:txBody>
      </p:sp>
      <p:graphicFrame>
        <p:nvGraphicFramePr>
          <p:cNvPr id="5" name="İçerik Yer Tutucusu 2">
            <a:extLst>
              <a:ext uri="{FF2B5EF4-FFF2-40B4-BE49-F238E27FC236}">
                <a16:creationId xmlns:a16="http://schemas.microsoft.com/office/drawing/2014/main" id="{B10746D0-BA0A-4859-AFA1-F57CAAFE1FA8}"/>
              </a:ext>
            </a:extLst>
          </p:cNvPr>
          <p:cNvGraphicFramePr>
            <a:graphicFrameLocks noGrp="1"/>
          </p:cNvGraphicFramePr>
          <p:nvPr>
            <p:ph idx="1"/>
            <p:extLst>
              <p:ext uri="{D42A27DB-BD31-4B8C-83A1-F6EECF244321}">
                <p14:modId xmlns:p14="http://schemas.microsoft.com/office/powerpoint/2010/main" val="1679128591"/>
              </p:ext>
            </p:extLst>
          </p:nvPr>
        </p:nvGraphicFramePr>
        <p:xfrm>
          <a:off x="4757929" y="1164597"/>
          <a:ext cx="6790606" cy="4378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5510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320CFB-7C59-FD48-8E32-08FD3D22EB2D}"/>
              </a:ext>
            </a:extLst>
          </p:cNvPr>
          <p:cNvSpPr>
            <a:spLocks noGrp="1"/>
          </p:cNvSpPr>
          <p:nvPr>
            <p:ph type="title"/>
          </p:nvPr>
        </p:nvSpPr>
        <p:spPr>
          <a:xfrm>
            <a:off x="666150" y="3092876"/>
            <a:ext cx="10593694" cy="2597841"/>
          </a:xfrm>
        </p:spPr>
        <p:txBody>
          <a:bodyPr>
            <a:normAutofit/>
          </a:bodyPr>
          <a:lstStyle/>
          <a:p>
            <a:r>
              <a:rPr lang="tr-TR" altLang="tr-TR" sz="2800" dirty="0">
                <a:latin typeface="Arial" panose="020B0604020202020204" pitchFamily="34" charset="0"/>
                <a:cs typeface="Arial" panose="020B0604020202020204" pitchFamily="34" charset="0"/>
              </a:rPr>
              <a:t>YAPISI ve KODLANIŞI </a:t>
            </a:r>
            <a:br>
              <a:rPr lang="tr-TR" altLang="tr-TR" sz="2800" dirty="0">
                <a:latin typeface="Arial" panose="020B0604020202020204" pitchFamily="34" charset="0"/>
                <a:cs typeface="Arial" panose="020B0604020202020204" pitchFamily="34" charset="0"/>
              </a:rPr>
            </a:br>
            <a:endParaRPr lang="tr-TR" sz="2800" dirty="0"/>
          </a:p>
        </p:txBody>
      </p:sp>
      <p:graphicFrame>
        <p:nvGraphicFramePr>
          <p:cNvPr id="6" name="6 Tablo">
            <a:extLst>
              <a:ext uri="{FF2B5EF4-FFF2-40B4-BE49-F238E27FC236}">
                <a16:creationId xmlns:a16="http://schemas.microsoft.com/office/drawing/2014/main" id="{BEFAD1F8-8287-624A-B62C-7FF7451E603B}"/>
              </a:ext>
            </a:extLst>
          </p:cNvPr>
          <p:cNvGraphicFramePr>
            <a:graphicFrameLocks noGrp="1"/>
          </p:cNvGraphicFramePr>
          <p:nvPr>
            <p:extLst>
              <p:ext uri="{D42A27DB-BD31-4B8C-83A1-F6EECF244321}">
                <p14:modId xmlns:p14="http://schemas.microsoft.com/office/powerpoint/2010/main" val="608896748"/>
              </p:ext>
            </p:extLst>
          </p:nvPr>
        </p:nvGraphicFramePr>
        <p:xfrm>
          <a:off x="1803747" y="0"/>
          <a:ext cx="8318500" cy="4123112"/>
        </p:xfrm>
        <a:graphic>
          <a:graphicData uri="http://schemas.openxmlformats.org/drawingml/2006/table">
            <a:tbl>
              <a:tblPr firstRow="1" bandRow="1">
                <a:tableStyleId>{37CE84F3-28C3-443E-9E96-99CF82512B78}</a:tableStyleId>
              </a:tblPr>
              <a:tblGrid>
                <a:gridCol w="1308724">
                  <a:extLst>
                    <a:ext uri="{9D8B030D-6E8A-4147-A177-3AD203B41FA5}">
                      <a16:colId xmlns:a16="http://schemas.microsoft.com/office/drawing/2014/main" val="20000"/>
                    </a:ext>
                  </a:extLst>
                </a:gridCol>
                <a:gridCol w="2100675">
                  <a:extLst>
                    <a:ext uri="{9D8B030D-6E8A-4147-A177-3AD203B41FA5}">
                      <a16:colId xmlns:a16="http://schemas.microsoft.com/office/drawing/2014/main" val="20001"/>
                    </a:ext>
                  </a:extLst>
                </a:gridCol>
                <a:gridCol w="4909101">
                  <a:extLst>
                    <a:ext uri="{9D8B030D-6E8A-4147-A177-3AD203B41FA5}">
                      <a16:colId xmlns:a16="http://schemas.microsoft.com/office/drawing/2014/main" val="20002"/>
                    </a:ext>
                  </a:extLst>
                </a:gridCol>
              </a:tblGrid>
              <a:tr h="336583">
                <a:tc>
                  <a:txBody>
                    <a:bodyPr/>
                    <a:lstStyle/>
                    <a:p>
                      <a:endParaRPr lang="tr-TR" sz="1600" dirty="0"/>
                    </a:p>
                  </a:txBody>
                  <a:tcPr marT="45723" marB="45723"/>
                </a:tc>
                <a:tc>
                  <a:txBody>
                    <a:bodyPr/>
                    <a:lstStyle/>
                    <a:p>
                      <a:endParaRPr lang="tr-TR" sz="1600" dirty="0"/>
                    </a:p>
                  </a:txBody>
                  <a:tcPr marT="45723" marB="45723"/>
                </a:tc>
                <a:tc>
                  <a:txBody>
                    <a:bodyPr/>
                    <a:lstStyle/>
                    <a:p>
                      <a:r>
                        <a:rPr lang="tr-TR" sz="1600" dirty="0"/>
                        <a:t>Örnek</a:t>
                      </a:r>
                    </a:p>
                  </a:txBody>
                  <a:tcPr marT="45723" marB="45723"/>
                </a:tc>
                <a:extLst>
                  <a:ext uri="{0D108BD9-81ED-4DB2-BD59-A6C34878D82A}">
                    <a16:rowId xmlns:a16="http://schemas.microsoft.com/office/drawing/2014/main" val="10000"/>
                  </a:ext>
                </a:extLst>
              </a:tr>
              <a:tr h="5890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dirty="0"/>
                        <a:t>1. Seviye</a:t>
                      </a:r>
                    </a:p>
                    <a:p>
                      <a:endParaRPr lang="tr-TR" sz="1600" dirty="0"/>
                    </a:p>
                  </a:txBody>
                  <a:tcPr marT="45723" marB="45723"/>
                </a:tc>
                <a:tc>
                  <a:txBody>
                    <a:bodyPr/>
                    <a:lstStyle/>
                    <a:p>
                      <a:r>
                        <a:rPr lang="tr-TR" sz="1600" dirty="0"/>
                        <a:t>21 Kısım</a:t>
                      </a:r>
                    </a:p>
                  </a:txBody>
                  <a:tcPr marT="45723" marB="45723"/>
                </a:tc>
                <a:tc>
                  <a:txBody>
                    <a:bodyPr/>
                    <a:lstStyle/>
                    <a:p>
                      <a:r>
                        <a:rPr lang="tr-TR" sz="1600" dirty="0"/>
                        <a:t> </a:t>
                      </a:r>
                      <a:r>
                        <a:rPr lang="tr-TR" sz="1600" b="1" dirty="0"/>
                        <a:t>C</a:t>
                      </a:r>
                    </a:p>
                  </a:txBody>
                  <a:tcPr marT="45723" marB="45723"/>
                </a:tc>
                <a:extLst>
                  <a:ext uri="{0D108BD9-81ED-4DB2-BD59-A6C34878D82A}">
                    <a16:rowId xmlns:a16="http://schemas.microsoft.com/office/drawing/2014/main" val="10001"/>
                  </a:ext>
                </a:extLst>
              </a:tr>
              <a:tr h="5890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dirty="0"/>
                        <a:t>2. Seviye</a:t>
                      </a:r>
                    </a:p>
                    <a:p>
                      <a:endParaRPr lang="tr-TR" sz="1600" dirty="0"/>
                    </a:p>
                  </a:txBody>
                  <a:tcPr marT="45723" marB="45723"/>
                </a:tc>
                <a:tc>
                  <a:txBody>
                    <a:bodyPr/>
                    <a:lstStyle/>
                    <a:p>
                      <a:r>
                        <a:rPr lang="tr-TR" sz="1600" dirty="0"/>
                        <a:t>88 Bölüm</a:t>
                      </a:r>
                    </a:p>
                  </a:txBody>
                  <a:tcPr marT="45723" marB="45723"/>
                </a:tc>
                <a:tc>
                  <a:txBody>
                    <a:bodyPr/>
                    <a:lstStyle/>
                    <a:p>
                      <a:r>
                        <a:rPr lang="tr-TR" sz="1600" b="1" dirty="0"/>
                        <a:t>10</a:t>
                      </a:r>
                      <a:r>
                        <a:rPr lang="tr-TR" sz="1600" dirty="0"/>
                        <a:t> Gıda ürünleri</a:t>
                      </a:r>
                    </a:p>
                  </a:txBody>
                  <a:tcPr marT="45723" marB="45723"/>
                </a:tc>
                <a:extLst>
                  <a:ext uri="{0D108BD9-81ED-4DB2-BD59-A6C34878D82A}">
                    <a16:rowId xmlns:a16="http://schemas.microsoft.com/office/drawing/2014/main" val="10002"/>
                  </a:ext>
                </a:extLst>
              </a:tr>
              <a:tr h="5890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dirty="0"/>
                        <a:t>3. Seviye</a:t>
                      </a:r>
                    </a:p>
                    <a:p>
                      <a:endParaRPr lang="tr-TR" sz="1600" dirty="0"/>
                    </a:p>
                  </a:txBody>
                  <a:tcPr marT="45723" marB="45723"/>
                </a:tc>
                <a:tc>
                  <a:txBody>
                    <a:bodyPr/>
                    <a:lstStyle/>
                    <a:p>
                      <a:r>
                        <a:rPr lang="tr-TR" sz="1600" dirty="0"/>
                        <a:t>261 Grup</a:t>
                      </a:r>
                    </a:p>
                  </a:txBody>
                  <a:tcPr marT="45723" marB="45723"/>
                </a:tc>
                <a:tc>
                  <a:txBody>
                    <a:bodyPr/>
                    <a:lstStyle/>
                    <a:p>
                      <a:r>
                        <a:rPr lang="tr-TR" sz="1600" b="1" dirty="0"/>
                        <a:t>10.3</a:t>
                      </a:r>
                      <a:r>
                        <a:rPr lang="tr-TR" sz="1600" dirty="0"/>
                        <a:t> Meyve ve sebzeler, işlenmiş ve korunmuş</a:t>
                      </a:r>
                    </a:p>
                  </a:txBody>
                  <a:tcPr marT="45723" marB="45723"/>
                </a:tc>
                <a:extLst>
                  <a:ext uri="{0D108BD9-81ED-4DB2-BD59-A6C34878D82A}">
                    <a16:rowId xmlns:a16="http://schemas.microsoft.com/office/drawing/2014/main" val="10003"/>
                  </a:ext>
                </a:extLst>
              </a:tr>
              <a:tr h="5890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dirty="0"/>
                        <a:t>4. Seviye</a:t>
                      </a:r>
                    </a:p>
                    <a:p>
                      <a:endParaRPr lang="tr-TR" sz="1600" dirty="0"/>
                    </a:p>
                  </a:txBody>
                  <a:tcPr marT="45723" marB="45723"/>
                </a:tc>
                <a:tc>
                  <a:txBody>
                    <a:bodyPr/>
                    <a:lstStyle/>
                    <a:p>
                      <a:r>
                        <a:rPr lang="tr-TR" sz="1600" dirty="0"/>
                        <a:t>575 Sınıf</a:t>
                      </a:r>
                    </a:p>
                  </a:txBody>
                  <a:tcPr marT="45723" marB="45723"/>
                </a:tc>
                <a:tc>
                  <a:txBody>
                    <a:bodyPr/>
                    <a:lstStyle/>
                    <a:p>
                      <a:r>
                        <a:rPr lang="tr-TR" sz="1600" b="1" dirty="0"/>
                        <a:t>10.31</a:t>
                      </a:r>
                      <a:r>
                        <a:rPr lang="tr-TR" sz="1600" dirty="0"/>
                        <a:t> Patates, işlenmiş ve korunmuş</a:t>
                      </a:r>
                    </a:p>
                  </a:txBody>
                  <a:tcPr marT="45723" marB="45723"/>
                </a:tc>
                <a:extLst>
                  <a:ext uri="{0D108BD9-81ED-4DB2-BD59-A6C34878D82A}">
                    <a16:rowId xmlns:a16="http://schemas.microsoft.com/office/drawing/2014/main" val="10004"/>
                  </a:ext>
                </a:extLst>
              </a:tr>
              <a:tr h="5890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dirty="0"/>
                        <a:t>5. Seviye</a:t>
                      </a:r>
                    </a:p>
                    <a:p>
                      <a:endParaRPr lang="tr-TR" sz="1600" dirty="0"/>
                    </a:p>
                  </a:txBody>
                  <a:tcPr marT="45723" marB="45723"/>
                </a:tc>
                <a:tc>
                  <a:txBody>
                    <a:bodyPr/>
                    <a:lstStyle/>
                    <a:p>
                      <a:r>
                        <a:rPr lang="tr-TR" sz="1600" dirty="0"/>
                        <a:t>1342 Kategori</a:t>
                      </a:r>
                    </a:p>
                  </a:txBody>
                  <a:tcPr marT="45723" marB="45723"/>
                </a:tc>
                <a:tc>
                  <a:txBody>
                    <a:bodyPr/>
                    <a:lstStyle/>
                    <a:p>
                      <a:r>
                        <a:rPr lang="tr-TR" sz="1600" b="1" dirty="0"/>
                        <a:t>10.31.1</a:t>
                      </a:r>
                      <a:r>
                        <a:rPr lang="tr-TR" sz="1600" dirty="0"/>
                        <a:t> Patates, işlenmiş ve korunmuş</a:t>
                      </a:r>
                    </a:p>
                  </a:txBody>
                  <a:tcPr marT="45723" marB="45723"/>
                </a:tc>
                <a:extLst>
                  <a:ext uri="{0D108BD9-81ED-4DB2-BD59-A6C34878D82A}">
                    <a16:rowId xmlns:a16="http://schemas.microsoft.com/office/drawing/2014/main" val="10005"/>
                  </a:ext>
                </a:extLst>
              </a:tr>
              <a:tr h="8414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dirty="0"/>
                        <a:t>6. Seviye</a:t>
                      </a:r>
                    </a:p>
                  </a:txBody>
                  <a:tcPr marT="45723" marB="4572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dirty="0"/>
                        <a:t>3142 Alt kategori</a:t>
                      </a:r>
                    </a:p>
                    <a:p>
                      <a:endParaRPr lang="tr-TR" sz="1600" dirty="0"/>
                    </a:p>
                  </a:txBody>
                  <a:tcPr marT="45723" marB="45723"/>
                </a:tc>
                <a:tc>
                  <a:txBody>
                    <a:bodyPr/>
                    <a:lstStyle/>
                    <a:p>
                      <a:r>
                        <a:rPr lang="tr-TR" sz="1600" b="1" dirty="0"/>
                        <a:t>10.31.11</a:t>
                      </a:r>
                      <a:r>
                        <a:rPr lang="tr-TR" sz="1600" dirty="0"/>
                        <a:t> Patates, dondurulmuş</a:t>
                      </a:r>
                    </a:p>
                  </a:txBody>
                  <a:tcPr marT="45723" marB="45723"/>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0058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0F9C77D-2AD0-0F4C-A5BE-FF13E58A350F}"/>
              </a:ext>
            </a:extLst>
          </p:cNvPr>
          <p:cNvSpPr>
            <a:spLocks noGrp="1" noChangeArrowheads="1"/>
          </p:cNvSpPr>
          <p:nvPr>
            <p:ph type="title" idx="4294967295"/>
          </p:nvPr>
        </p:nvSpPr>
        <p:spPr>
          <a:xfrm>
            <a:off x="1717963" y="499745"/>
            <a:ext cx="8229600" cy="431800"/>
          </a:xfrm>
        </p:spPr>
        <p:txBody>
          <a:bodyPr>
            <a:normAutofit fontScale="90000"/>
          </a:bodyPr>
          <a:lstStyle/>
          <a:p>
            <a:r>
              <a:rPr lang="tr-TR" altLang="tr-TR" sz="2800" u="sng" dirty="0">
                <a:solidFill>
                  <a:srgbClr val="FF0000"/>
                </a:solidFill>
              </a:rPr>
              <a:t>YORUMLAMA KURAL ve ARAÇLARI (1/6)</a:t>
            </a:r>
          </a:p>
        </p:txBody>
      </p:sp>
      <p:sp>
        <p:nvSpPr>
          <p:cNvPr id="31747" name="Rectangle 3">
            <a:extLst>
              <a:ext uri="{FF2B5EF4-FFF2-40B4-BE49-F238E27FC236}">
                <a16:creationId xmlns:a16="http://schemas.microsoft.com/office/drawing/2014/main" id="{2746A46B-F08A-1E40-AE91-EA839C49A86A}"/>
              </a:ext>
            </a:extLst>
          </p:cNvPr>
          <p:cNvSpPr>
            <a:spLocks noGrp="1" noChangeArrowheads="1"/>
          </p:cNvSpPr>
          <p:nvPr>
            <p:ph type="body" sz="half" idx="4294967295"/>
          </p:nvPr>
        </p:nvSpPr>
        <p:spPr>
          <a:xfrm>
            <a:off x="532014" y="1501934"/>
            <a:ext cx="11272057" cy="571500"/>
          </a:xfrm>
        </p:spPr>
        <p:txBody>
          <a:bodyPr>
            <a:normAutofit fontScale="85000" lnSpcReduction="20000"/>
          </a:bodyPr>
          <a:lstStyle/>
          <a:p>
            <a:pPr marL="84138" indent="-84138"/>
            <a:r>
              <a:rPr lang="tr-TR" altLang="tr-TR" sz="2400" u="sng" dirty="0">
                <a:solidFill>
                  <a:schemeClr val="tx1"/>
                </a:solidFill>
              </a:rPr>
              <a:t>Ortak</a:t>
            </a:r>
            <a:r>
              <a:rPr lang="tr-TR" altLang="tr-TR" sz="2400" dirty="0">
                <a:solidFill>
                  <a:schemeClr val="tx1"/>
                </a:solidFill>
              </a:rPr>
              <a:t> ve </a:t>
            </a:r>
            <a:r>
              <a:rPr lang="tr-TR" altLang="tr-TR" sz="2400" u="sng" dirty="0">
                <a:solidFill>
                  <a:schemeClr val="tx1"/>
                </a:solidFill>
              </a:rPr>
              <a:t>tek bir yoruma </a:t>
            </a:r>
            <a:r>
              <a:rPr lang="tr-TR" altLang="tr-TR" sz="2400" dirty="0">
                <a:solidFill>
                  <a:schemeClr val="tx1"/>
                </a:solidFill>
              </a:rPr>
              <a:t>ulaşmak için açıklayıcı notlar kullanılmalıdır.</a:t>
            </a:r>
          </a:p>
        </p:txBody>
      </p:sp>
      <p:graphicFrame>
        <p:nvGraphicFramePr>
          <p:cNvPr id="31778" name="Group 34">
            <a:extLst>
              <a:ext uri="{FF2B5EF4-FFF2-40B4-BE49-F238E27FC236}">
                <a16:creationId xmlns:a16="http://schemas.microsoft.com/office/drawing/2014/main" id="{4397BC62-4A41-EC4C-A8B3-C882C2B4630A}"/>
              </a:ext>
            </a:extLst>
          </p:cNvPr>
          <p:cNvGraphicFramePr>
            <a:graphicFrameLocks noGrp="1"/>
          </p:cNvGraphicFramePr>
          <p:nvPr>
            <p:ph sz="half" idx="4294967295"/>
            <p:extLst>
              <p:ext uri="{D42A27DB-BD31-4B8C-83A1-F6EECF244321}">
                <p14:modId xmlns:p14="http://schemas.microsoft.com/office/powerpoint/2010/main" val="4291299807"/>
              </p:ext>
            </p:extLst>
          </p:nvPr>
        </p:nvGraphicFramePr>
        <p:xfrm>
          <a:off x="532015" y="2429193"/>
          <a:ext cx="11272058" cy="3929062"/>
        </p:xfrm>
        <a:graphic>
          <a:graphicData uri="http://schemas.openxmlformats.org/drawingml/2006/table">
            <a:tbl>
              <a:tblPr>
                <a:tableStyleId>{5DA37D80-6434-44D0-A028-1B22A696006F}</a:tableStyleId>
              </a:tblPr>
              <a:tblGrid>
                <a:gridCol w="1231400">
                  <a:extLst>
                    <a:ext uri="{9D8B030D-6E8A-4147-A177-3AD203B41FA5}">
                      <a16:colId xmlns:a16="http://schemas.microsoft.com/office/drawing/2014/main" val="20000"/>
                    </a:ext>
                  </a:extLst>
                </a:gridCol>
                <a:gridCol w="1515572">
                  <a:extLst>
                    <a:ext uri="{9D8B030D-6E8A-4147-A177-3AD203B41FA5}">
                      <a16:colId xmlns:a16="http://schemas.microsoft.com/office/drawing/2014/main" val="20001"/>
                    </a:ext>
                  </a:extLst>
                </a:gridCol>
                <a:gridCol w="3315311">
                  <a:extLst>
                    <a:ext uri="{9D8B030D-6E8A-4147-A177-3AD203B41FA5}">
                      <a16:colId xmlns:a16="http://schemas.microsoft.com/office/drawing/2014/main" val="20002"/>
                    </a:ext>
                  </a:extLst>
                </a:gridCol>
                <a:gridCol w="2557526">
                  <a:extLst>
                    <a:ext uri="{9D8B030D-6E8A-4147-A177-3AD203B41FA5}">
                      <a16:colId xmlns:a16="http://schemas.microsoft.com/office/drawing/2014/main" val="20003"/>
                    </a:ext>
                  </a:extLst>
                </a:gridCol>
                <a:gridCol w="2652249">
                  <a:extLst>
                    <a:ext uri="{9D8B030D-6E8A-4147-A177-3AD203B41FA5}">
                      <a16:colId xmlns:a16="http://schemas.microsoft.com/office/drawing/2014/main" val="20004"/>
                    </a:ext>
                  </a:extLst>
                </a:gridCol>
              </a:tblGrid>
              <a:tr h="734084">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KOD</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TANIM</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KAPSANANLAR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u="none" strike="noStrike" cap="none" normalizeH="0" baseline="0" dirty="0">
                          <a:ln>
                            <a:noFill/>
                          </a:ln>
                          <a:solidFill>
                            <a:schemeClr val="tx1"/>
                          </a:solidFill>
                          <a:effectLst/>
                        </a:rPr>
                        <a:t>AYRICA KAPSANANLAR</a:t>
                      </a:r>
                      <a:endParaRPr kumimoji="0" lang="tr-TR" sz="1400" b="1"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KAPSANMAYANLAR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extLst>
                  <a:ext uri="{0D108BD9-81ED-4DB2-BD59-A6C34878D82A}">
                    <a16:rowId xmlns:a16="http://schemas.microsoft.com/office/drawing/2014/main" val="10000"/>
                  </a:ext>
                </a:extLst>
              </a:tr>
              <a:tr h="3194978">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0" u="none" strike="noStrike" cap="none" normalizeH="0" baseline="0" dirty="0">
                          <a:ln>
                            <a:noFill/>
                          </a:ln>
                          <a:solidFill>
                            <a:schemeClr val="tx1"/>
                          </a:solidFill>
                          <a:effectLst/>
                        </a:rPr>
                        <a:t>09.10.11</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0" u="none" strike="noStrike" cap="none" normalizeH="0" baseline="0" dirty="0">
                          <a:ln>
                            <a:noFill/>
                          </a:ln>
                          <a:solidFill>
                            <a:schemeClr val="tx1"/>
                          </a:solidFill>
                          <a:effectLst/>
                        </a:rPr>
                        <a:t>Petrol ve doğalgaz çıkarımı için sondaj hizmetleri</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0" u="none" strike="noStrike" cap="none" normalizeH="0" baseline="0" dirty="0">
                          <a:ln>
                            <a:noFill/>
                          </a:ln>
                          <a:solidFill>
                            <a:schemeClr val="tx1"/>
                          </a:solidFill>
                          <a:effectLst/>
                        </a:rPr>
                        <a:t>- Sondaj ve sondaj kulesinin inşaası; "petrol kuyusunun açılması"; petrol ve gaz kuyusu borularının çimentolanması; kuyuların boşaltılması ve pompalanması; kuyuların çalıştırılması ve kapatılması vb.</a:t>
                      </a:r>
                      <a:br>
                        <a:rPr kumimoji="0" lang="tr-TR" sz="1400" b="0" u="none" strike="noStrike" cap="none" normalizeH="0" baseline="0" dirty="0">
                          <a:ln>
                            <a:noFill/>
                          </a:ln>
                          <a:solidFill>
                            <a:schemeClr val="tx1"/>
                          </a:solidFill>
                          <a:effectLst/>
                        </a:rPr>
                      </a:br>
                      <a:r>
                        <a:rPr kumimoji="0" lang="tr-TR" sz="1400" b="0" u="none" strike="noStrike" cap="none" normalizeH="0" baseline="0" dirty="0">
                          <a:ln>
                            <a:noFill/>
                          </a:ln>
                          <a:solidFill>
                            <a:schemeClr val="tx1"/>
                          </a:solidFill>
                          <a:effectLst/>
                        </a:rPr>
                        <a:t>- Petrol ve gaz çıkarımı ile bağlantılı olarak gerçekleştirilen test sondajı.</a:t>
                      </a:r>
                      <a:endParaRPr kumimoji="0" lang="tr-TR" sz="1400" b="0"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0" u="none" strike="noStrike" cap="none" normalizeH="0" baseline="0" dirty="0">
                          <a:ln>
                            <a:noFill/>
                          </a:ln>
                          <a:solidFill>
                            <a:schemeClr val="tx1"/>
                          </a:solidFill>
                          <a:effectLst/>
                        </a:rPr>
                        <a:t>- Petrol ve gaz sahalarında uzmanlaşmış yangınla mücadele hizmetleri,</a:t>
                      </a:r>
                      <a:br>
                        <a:rPr kumimoji="0" lang="tr-TR" sz="1400" b="0" u="none" strike="noStrike" cap="none" normalizeH="0" baseline="0" dirty="0">
                          <a:ln>
                            <a:noFill/>
                          </a:ln>
                          <a:solidFill>
                            <a:schemeClr val="tx1"/>
                          </a:solidFill>
                          <a:effectLst/>
                        </a:rPr>
                      </a:br>
                      <a:r>
                        <a:rPr kumimoji="0" lang="tr-TR" sz="1400" b="0" u="none" strike="noStrike" cap="none" normalizeH="0" baseline="0" dirty="0">
                          <a:ln>
                            <a:noFill/>
                          </a:ln>
                          <a:solidFill>
                            <a:schemeClr val="tx1"/>
                          </a:solidFill>
                          <a:effectLst/>
                        </a:rPr>
                        <a:t>- Petrol ve gaz çıkartılması ile bağlantılı olarak gerçekleştirilen tetkik (araştırma) hizmetleri.</a:t>
                      </a:r>
                      <a:endParaRPr kumimoji="0" lang="tr-TR" sz="1400" b="0"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0" u="none" strike="noStrike" cap="none" normalizeH="0" baseline="0" dirty="0">
                          <a:ln>
                            <a:noFill/>
                          </a:ln>
                          <a:solidFill>
                            <a:schemeClr val="tx1"/>
                          </a:solidFill>
                          <a:effectLst/>
                        </a:rPr>
                        <a:t>- Jeolojik, jeofizik ve ilgili araştırma ve danışmanlık hizmetleri, </a:t>
                      </a:r>
                      <a:r>
                        <a:rPr kumimoji="0" lang="tr-TR" sz="1400" b="1" u="none" strike="noStrike" cap="none" normalizeH="0" baseline="0" dirty="0">
                          <a:ln>
                            <a:noFill/>
                          </a:ln>
                          <a:solidFill>
                            <a:schemeClr val="tx1"/>
                          </a:solidFill>
                          <a:effectLst/>
                        </a:rPr>
                        <a:t>bkz. 71.12.3.</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dirty="0">
                        <a:ln>
                          <a:noFill/>
                        </a:ln>
                        <a:solidFill>
                          <a:schemeClr val="tx1"/>
                        </a:solidFill>
                        <a:effectLst/>
                        <a:latin typeface="Arial" pitchFamily="34" charset="0"/>
                        <a:cs typeface="Arial" pitchFamily="34" charset="0"/>
                      </a:endParaRPr>
                    </a:p>
                  </a:txBody>
                  <a:tcPr marL="91439" marR="91439" marT="45722" marB="45722" horzOverflow="overflow"/>
                </a:tc>
                <a:extLst>
                  <a:ext uri="{0D108BD9-81ED-4DB2-BD59-A6C34878D82A}">
                    <a16:rowId xmlns:a16="http://schemas.microsoft.com/office/drawing/2014/main" val="10001"/>
                  </a:ext>
                </a:extLst>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7507" name="Rectangle 3">
            <a:extLst>
              <a:ext uri="{FF2B5EF4-FFF2-40B4-BE49-F238E27FC236}">
                <a16:creationId xmlns:a16="http://schemas.microsoft.com/office/drawing/2014/main" id="{4D1CB668-8DFE-2746-BF10-53FB1C112E5E}"/>
              </a:ext>
            </a:extLst>
          </p:cNvPr>
          <p:cNvSpPr>
            <a:spLocks noGrp="1" noChangeArrowheads="1"/>
          </p:cNvSpPr>
          <p:nvPr>
            <p:ph type="body" idx="1"/>
          </p:nvPr>
        </p:nvSpPr>
        <p:spPr>
          <a:xfrm>
            <a:off x="4885142" y="1808956"/>
            <a:ext cx="7306858" cy="3240088"/>
          </a:xfrm>
        </p:spPr>
        <p:txBody>
          <a:bodyPr/>
          <a:lstStyle/>
          <a:p>
            <a:r>
              <a:rPr lang="tr-TR" altLang="tr-TR" dirty="0"/>
              <a:t>Farklı unsurlardan oluşan ürünlerde </a:t>
            </a:r>
            <a:r>
              <a:rPr lang="tr-TR" altLang="tr-TR" dirty="0">
                <a:solidFill>
                  <a:srgbClr val="CC0066"/>
                </a:solidFill>
              </a:rPr>
              <a:t>asıl unsur</a:t>
            </a:r>
            <a:r>
              <a:rPr lang="tr-TR" altLang="tr-TR" dirty="0"/>
              <a:t> tanımlanmalıdır.</a:t>
            </a:r>
          </a:p>
          <a:p>
            <a:pPr>
              <a:buFontTx/>
              <a:buNone/>
            </a:pPr>
            <a:r>
              <a:rPr lang="tr-TR" altLang="tr-TR" dirty="0"/>
              <a:t>	</a:t>
            </a:r>
          </a:p>
          <a:p>
            <a:pPr>
              <a:buFontTx/>
              <a:buNone/>
            </a:pPr>
            <a:r>
              <a:rPr lang="tr-TR" altLang="tr-TR" dirty="0">
                <a:solidFill>
                  <a:schemeClr val="accent3"/>
                </a:solidFill>
              </a:rPr>
              <a:t>Örnek: </a:t>
            </a:r>
            <a:r>
              <a:rPr lang="tr-TR" altLang="tr-TR" dirty="0"/>
              <a:t>paketlenmiş ve kullanım kılavuzu ilave edilmiş perakende satışa hazır mallar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7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7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75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8531" name="Rectangle 3">
            <a:extLst>
              <a:ext uri="{FF2B5EF4-FFF2-40B4-BE49-F238E27FC236}">
                <a16:creationId xmlns:a16="http://schemas.microsoft.com/office/drawing/2014/main" id="{0971B69D-14F0-CF4C-B21B-177122CF5C9B}"/>
              </a:ext>
            </a:extLst>
          </p:cNvPr>
          <p:cNvSpPr>
            <a:spLocks noGrp="1" noChangeArrowheads="1"/>
          </p:cNvSpPr>
          <p:nvPr>
            <p:ph type="body" sz="half" idx="1"/>
          </p:nvPr>
        </p:nvSpPr>
        <p:spPr>
          <a:xfrm>
            <a:off x="170584" y="1050132"/>
            <a:ext cx="4464050" cy="1547813"/>
          </a:xfrm>
        </p:spPr>
        <p:txBody>
          <a:bodyPr>
            <a:noAutofit/>
          </a:bodyPr>
          <a:lstStyle/>
          <a:p>
            <a:pPr algn="just">
              <a:lnSpc>
                <a:spcPct val="170000"/>
              </a:lnSpc>
            </a:pPr>
            <a:r>
              <a:rPr lang="tr-TR" altLang="tr-TR" sz="1600" dirty="0">
                <a:latin typeface="Times New Roman" panose="02020603050405020304" pitchFamily="18" charset="0"/>
                <a:cs typeface="Times New Roman" panose="02020603050405020304" pitchFamily="18" charset="0"/>
              </a:rPr>
              <a:t>Milli gelir konseptiyle uyumlu olarak üretim sürecinde girdi olarak kullanılan malzemenin üretici birime ait olup olmadığı belirlenmelidir. </a:t>
            </a:r>
          </a:p>
          <a:p>
            <a:pPr>
              <a:lnSpc>
                <a:spcPct val="90000"/>
              </a:lnSpc>
              <a:buFontTx/>
              <a:buNone/>
            </a:pPr>
            <a:r>
              <a:rPr lang="tr-TR" altLang="tr-TR" sz="1200" dirty="0">
                <a:latin typeface="Arial" panose="020B0604020202020204" pitchFamily="34" charset="0"/>
              </a:rPr>
              <a:t>	</a:t>
            </a:r>
          </a:p>
        </p:txBody>
      </p:sp>
      <p:graphicFrame>
        <p:nvGraphicFramePr>
          <p:cNvPr id="278554" name="Group 26">
            <a:extLst>
              <a:ext uri="{FF2B5EF4-FFF2-40B4-BE49-F238E27FC236}">
                <a16:creationId xmlns:a16="http://schemas.microsoft.com/office/drawing/2014/main" id="{5B8DCFCE-C000-9C4D-8C5C-F60E5139D067}"/>
              </a:ext>
            </a:extLst>
          </p:cNvPr>
          <p:cNvGraphicFramePr>
            <a:graphicFrameLocks noGrp="1"/>
          </p:cNvGraphicFramePr>
          <p:nvPr>
            <p:ph sz="half" idx="2"/>
            <p:extLst>
              <p:ext uri="{D42A27DB-BD31-4B8C-83A1-F6EECF244321}">
                <p14:modId xmlns:p14="http://schemas.microsoft.com/office/powerpoint/2010/main" val="1339473329"/>
              </p:ext>
            </p:extLst>
          </p:nvPr>
        </p:nvGraphicFramePr>
        <p:xfrm>
          <a:off x="5106527" y="3515287"/>
          <a:ext cx="6298535" cy="1143000"/>
        </p:xfrm>
        <a:graphic>
          <a:graphicData uri="http://schemas.openxmlformats.org/drawingml/2006/table">
            <a:tbl>
              <a:tblPr>
                <a:tableStyleId>{8A107856-5554-42FB-B03E-39F5DBC370BA}</a:tableStyleId>
              </a:tblPr>
              <a:tblGrid>
                <a:gridCol w="2039973">
                  <a:extLst>
                    <a:ext uri="{9D8B030D-6E8A-4147-A177-3AD203B41FA5}">
                      <a16:colId xmlns:a16="http://schemas.microsoft.com/office/drawing/2014/main" val="20000"/>
                    </a:ext>
                  </a:extLst>
                </a:gridCol>
                <a:gridCol w="4258562">
                  <a:extLst>
                    <a:ext uri="{9D8B030D-6E8A-4147-A177-3AD203B41FA5}">
                      <a16:colId xmlns:a16="http://schemas.microsoft.com/office/drawing/2014/main" val="20001"/>
                    </a:ext>
                  </a:extLst>
                </a:gridCol>
              </a:tblGrid>
              <a:tr h="1143000">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800" b="0" u="none" strike="noStrike" cap="none" normalizeH="0" baseline="0" dirty="0">
                          <a:ln>
                            <a:noFill/>
                          </a:ln>
                          <a:solidFill>
                            <a:schemeClr val="tx1"/>
                          </a:solidFill>
                          <a:effectLst/>
                        </a:rPr>
                        <a:t>14.13.99</a:t>
                      </a:r>
                      <a:endParaRPr kumimoji="0" lang="tr-TR" sz="1800" b="0" i="0" u="none" strike="noStrike" cap="none" normalizeH="0" baseline="0" dirty="0">
                        <a:ln>
                          <a:noFill/>
                        </a:ln>
                        <a:solidFill>
                          <a:schemeClr val="tx1"/>
                        </a:solidFill>
                        <a:effectLst/>
                        <a:latin typeface="+mn-lt"/>
                        <a:cs typeface="Arial" pitchFamily="34" charset="0"/>
                      </a:endParaRPr>
                    </a:p>
                  </a:txBody>
                  <a:tcPr horzOverflow="overflow"/>
                </a:tc>
                <a:tc>
                  <a:txBody>
                    <a:body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tr-TR" sz="1800" b="0" u="none" strike="noStrike" cap="none" normalizeH="0" baseline="0" dirty="0">
                          <a:ln>
                            <a:noFill/>
                          </a:ln>
                          <a:solidFill>
                            <a:schemeClr val="tx1"/>
                          </a:solidFill>
                          <a:effectLst/>
                        </a:rPr>
                        <a:t>Dış giyim imalatının bir parçası olarak taşeronluk işlemleri</a:t>
                      </a:r>
                      <a:endParaRPr kumimoji="0" lang="tr-TR" sz="1800" b="0" i="0" u="none" strike="noStrike" cap="none" normalizeH="0" baseline="0" dirty="0">
                        <a:ln>
                          <a:noFill/>
                        </a:ln>
                        <a:solidFill>
                          <a:srgbClr val="CC0066"/>
                        </a:solidFill>
                        <a:effectLst/>
                        <a:latin typeface="+mn-lt"/>
                        <a:cs typeface="Arial" pitchFamily="34" charset="0"/>
                      </a:endParaRPr>
                    </a:p>
                  </a:txBody>
                  <a:tcPr horzOverflow="overflow"/>
                </a:tc>
                <a:extLst>
                  <a:ext uri="{0D108BD9-81ED-4DB2-BD59-A6C34878D82A}">
                    <a16:rowId xmlns:a16="http://schemas.microsoft.com/office/drawing/2014/main" val="10000"/>
                  </a:ext>
                </a:extLst>
              </a:tr>
            </a:tbl>
          </a:graphicData>
        </a:graphic>
      </p:graphicFrame>
      <p:graphicFrame>
        <p:nvGraphicFramePr>
          <p:cNvPr id="7" name="Group 26">
            <a:extLst>
              <a:ext uri="{FF2B5EF4-FFF2-40B4-BE49-F238E27FC236}">
                <a16:creationId xmlns:a16="http://schemas.microsoft.com/office/drawing/2014/main" id="{73677B3A-815A-5240-A3B9-2A3A5863C0F0}"/>
              </a:ext>
            </a:extLst>
          </p:cNvPr>
          <p:cNvGraphicFramePr>
            <a:graphicFrameLocks/>
          </p:cNvGraphicFramePr>
          <p:nvPr>
            <p:extLst>
              <p:ext uri="{D42A27DB-BD31-4B8C-83A1-F6EECF244321}">
                <p14:modId xmlns:p14="http://schemas.microsoft.com/office/powerpoint/2010/main" val="1524392499"/>
              </p:ext>
            </p:extLst>
          </p:nvPr>
        </p:nvGraphicFramePr>
        <p:xfrm>
          <a:off x="5106527" y="985277"/>
          <a:ext cx="6298535" cy="1785937"/>
        </p:xfrm>
        <a:graphic>
          <a:graphicData uri="http://schemas.openxmlformats.org/drawingml/2006/table">
            <a:tbl>
              <a:tblPr/>
              <a:tblGrid>
                <a:gridCol w="2018644">
                  <a:extLst>
                    <a:ext uri="{9D8B030D-6E8A-4147-A177-3AD203B41FA5}">
                      <a16:colId xmlns:a16="http://schemas.microsoft.com/office/drawing/2014/main" val="20000"/>
                    </a:ext>
                  </a:extLst>
                </a:gridCol>
                <a:gridCol w="4279891">
                  <a:extLst>
                    <a:ext uri="{9D8B030D-6E8A-4147-A177-3AD203B41FA5}">
                      <a16:colId xmlns:a16="http://schemas.microsoft.com/office/drawing/2014/main" val="20001"/>
                    </a:ext>
                  </a:extLst>
                </a:gridCol>
              </a:tblGrid>
              <a:tr h="1785937">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Arial" pitchFamily="34" charset="0"/>
                          <a:cs typeface="Arial" pitchFamily="34" charset="0"/>
                        </a:rPr>
                        <a:t>14.13.22</a:t>
                      </a:r>
                    </a:p>
                    <a:p>
                      <a:pPr marL="342900" marR="0" lvl="0" indent="-342900" algn="l" defTabSz="914400" rtl="0" eaLnBrk="1" fontAlgn="t" latinLnBrk="0" hangingPunct="1">
                        <a:lnSpc>
                          <a:spcPct val="100000"/>
                        </a:lnSpc>
                        <a:spcBef>
                          <a:spcPct val="0"/>
                        </a:spcBef>
                        <a:spcAft>
                          <a:spcPct val="0"/>
                        </a:spcAft>
                        <a:buClrTx/>
                        <a:buSzTx/>
                        <a:buFontTx/>
                        <a:buNone/>
                        <a:tabLst/>
                      </a:pP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alpha val="40000"/>
                      </a:schemeClr>
                    </a:solidFill>
                  </a:tcPr>
                </a:tc>
                <a:tc>
                  <a:txBody>
                    <a:bodyPr/>
                    <a:lstStyle/>
                    <a:p>
                      <a:pPr marL="0" marR="0" lvl="0" indent="0" algn="just" defTabSz="914400" rtl="0" eaLnBrk="1" fontAlgn="t" latinLnBrk="0" hangingPunct="1">
                        <a:lnSpc>
                          <a:spcPct val="100000"/>
                        </a:lnSpc>
                        <a:spcBef>
                          <a:spcPct val="0"/>
                        </a:spcBef>
                        <a:spcAft>
                          <a:spcPct val="0"/>
                        </a:spcAft>
                        <a:buClrTx/>
                        <a:buSzTx/>
                        <a:buFontTx/>
                        <a:buNone/>
                        <a:tabLst/>
                      </a:pPr>
                      <a:r>
                        <a:rPr lang="tr-TR" sz="1800" dirty="0"/>
                        <a:t>Erkekler veya erkek çocukları için takımlar ve kombine takımlar, tekstil kumaşlarından yapılmış (örgü (triko) veya tığ işi (kroşe) hariç</a:t>
                      </a:r>
                      <a:endParaRPr kumimoji="0" lang="tr-TR" sz="1800" b="0" i="0" u="none" strike="noStrike" cap="none" normalizeH="0" baseline="0" dirty="0">
                        <a:ln>
                          <a:noFill/>
                        </a:ln>
                        <a:solidFill>
                          <a:srgbClr val="CC0066"/>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75000"/>
                        <a:alpha val="29000"/>
                      </a:schemeClr>
                    </a:solidFill>
                  </a:tcPr>
                </a:tc>
                <a:extLst>
                  <a:ext uri="{0D108BD9-81ED-4DB2-BD59-A6C34878D82A}">
                    <a16:rowId xmlns:a16="http://schemas.microsoft.com/office/drawing/2014/main" val="10000"/>
                  </a:ext>
                </a:extLst>
              </a:tr>
            </a:tbl>
          </a:graphicData>
        </a:graphic>
      </p:graphicFrame>
      <p:sp>
        <p:nvSpPr>
          <p:cNvPr id="8" name="Rectangle 3">
            <a:extLst>
              <a:ext uri="{FF2B5EF4-FFF2-40B4-BE49-F238E27FC236}">
                <a16:creationId xmlns:a16="http://schemas.microsoft.com/office/drawing/2014/main" id="{4612B5D9-5251-994D-9D81-E11BFFC90F0A}"/>
              </a:ext>
            </a:extLst>
          </p:cNvPr>
          <p:cNvSpPr txBox="1">
            <a:spLocks noChangeArrowheads="1"/>
          </p:cNvSpPr>
          <p:nvPr/>
        </p:nvSpPr>
        <p:spPr bwMode="auto">
          <a:xfrm>
            <a:off x="170584" y="3362110"/>
            <a:ext cx="4293466"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marL="0" indent="0" algn="just">
              <a:lnSpc>
                <a:spcPct val="150000"/>
              </a:lnSpc>
              <a:buNone/>
            </a:pPr>
            <a:r>
              <a:rPr lang="tr-TR" altLang="tr-TR" sz="1600" dirty="0">
                <a:latin typeface="Times New Roman" panose="02020603050405020304" pitchFamily="18" charset="0"/>
                <a:cs typeface="Times New Roman" panose="02020603050405020304" pitchFamily="18" charset="0"/>
              </a:rPr>
              <a:t>İkinci durumda, üretim biriminin çıktısı, girdi malzemelerine dahil edilen ve bu girdinin üzerinde gerçekleştirilen hizmettir ve  taşerona bunun için ücret ödenir. Yani dış kaynak kullanımı söz konusudur. </a:t>
            </a:r>
            <a:endParaRPr lang="tr-TR" altLang="tr-TR" sz="16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78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build="p"/>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2627" name="Rectangle 3">
            <a:extLst>
              <a:ext uri="{FF2B5EF4-FFF2-40B4-BE49-F238E27FC236}">
                <a16:creationId xmlns:a16="http://schemas.microsoft.com/office/drawing/2014/main" id="{CB9D8A6D-6925-6944-9DED-1D1249A0A14A}"/>
              </a:ext>
            </a:extLst>
          </p:cNvPr>
          <p:cNvSpPr>
            <a:spLocks noGrp="1" noChangeArrowheads="1"/>
          </p:cNvSpPr>
          <p:nvPr>
            <p:ph type="body" sz="half" idx="1"/>
          </p:nvPr>
        </p:nvSpPr>
        <p:spPr>
          <a:xfrm>
            <a:off x="470579" y="2214562"/>
            <a:ext cx="3821342" cy="2428875"/>
          </a:xfrm>
        </p:spPr>
        <p:txBody>
          <a:bodyPr>
            <a:noAutofit/>
          </a:bodyPr>
          <a:lstStyle/>
          <a:p>
            <a:pPr algn="just">
              <a:lnSpc>
                <a:spcPct val="170000"/>
              </a:lnSpc>
            </a:pPr>
            <a:r>
              <a:rPr lang="tr-TR" altLang="tr-TR" dirty="0">
                <a:latin typeface="Times New Roman" panose="02020603050405020304" pitchFamily="18" charset="0"/>
                <a:cs typeface="Times New Roman" panose="02020603050405020304" pitchFamily="18" charset="0"/>
              </a:rPr>
              <a:t>Her bir başlık ve alt başlık tamamlanmış ürüne ilave olarak </a:t>
            </a:r>
            <a:r>
              <a:rPr lang="tr-TR" altLang="tr-TR" sz="2000" dirty="0">
                <a:latin typeface="Times New Roman" panose="02020603050405020304" pitchFamily="18" charset="0"/>
                <a:cs typeface="Times New Roman" panose="02020603050405020304" pitchFamily="18" charset="0"/>
              </a:rPr>
              <a:t>tamamlanmamış veya bitirilmemiş ürünleri de kapsar. </a:t>
            </a:r>
            <a:r>
              <a:rPr lang="tr-TR" altLang="tr-TR" dirty="0">
                <a:latin typeface="Times New Roman" panose="02020603050405020304" pitchFamily="18" charset="0"/>
                <a:cs typeface="Times New Roman" panose="02020603050405020304" pitchFamily="18" charset="0"/>
              </a:rPr>
              <a:t>Bu tamamlanmamış veya bitirilmemiş ürün, tamamlanmış ya da bitirilmiş olan ürünün temel özelliğine sahiptir. </a:t>
            </a:r>
            <a:endParaRPr lang="tr-TR" altLang="tr-TR" sz="2000" i="1" dirty="0">
              <a:latin typeface="Times New Roman" panose="02020603050405020304" pitchFamily="18" charset="0"/>
              <a:cs typeface="Times New Roman" panose="02020603050405020304" pitchFamily="18" charset="0"/>
            </a:endParaRPr>
          </a:p>
          <a:p>
            <a:pPr algn="just">
              <a:lnSpc>
                <a:spcPct val="170000"/>
              </a:lnSpc>
              <a:buFontTx/>
              <a:buNone/>
            </a:pPr>
            <a:r>
              <a:rPr lang="tr-TR" altLang="tr-TR" sz="2000" i="1" dirty="0">
                <a:latin typeface="Times New Roman" panose="02020603050405020304" pitchFamily="18" charset="0"/>
                <a:cs typeface="Times New Roman" panose="02020603050405020304" pitchFamily="18" charset="0"/>
              </a:rPr>
              <a:t>	</a:t>
            </a:r>
            <a:endParaRPr lang="tr-TR" altLang="tr-TR" sz="3600" dirty="0">
              <a:latin typeface="Times New Roman" panose="02020603050405020304" pitchFamily="18" charset="0"/>
              <a:cs typeface="Times New Roman" panose="02020603050405020304" pitchFamily="18" charset="0"/>
            </a:endParaRPr>
          </a:p>
        </p:txBody>
      </p:sp>
      <p:sp>
        <p:nvSpPr>
          <p:cNvPr id="6" name="5 Dikdörtgen Belirtme Çizgisi">
            <a:extLst>
              <a:ext uri="{FF2B5EF4-FFF2-40B4-BE49-F238E27FC236}">
                <a16:creationId xmlns:a16="http://schemas.microsoft.com/office/drawing/2014/main" id="{7787C7CB-3E9B-EF4E-A9EB-4F4B47323CF8}"/>
              </a:ext>
            </a:extLst>
          </p:cNvPr>
          <p:cNvSpPr/>
          <p:nvPr/>
        </p:nvSpPr>
        <p:spPr>
          <a:xfrm>
            <a:off x="5042581" y="2750342"/>
            <a:ext cx="5715000" cy="1357313"/>
          </a:xfrm>
          <a:prstGeom prst="wedgeRectCallout">
            <a:avLst>
              <a:gd name="adj1" fmla="val 4379"/>
              <a:gd name="adj2" fmla="val -115106"/>
            </a:avLst>
          </a:prstGeom>
          <a:solidFill>
            <a:schemeClr val="accent2">
              <a:lumMod val="60000"/>
              <a:lumOff val="40000"/>
              <a:alpha val="65000"/>
            </a:schemeClr>
          </a:solidFill>
          <a:ln>
            <a:solidFill>
              <a:srgbClr val="CB5D5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30000"/>
              </a:lnSpc>
              <a:defRPr/>
            </a:pPr>
            <a:r>
              <a:rPr lang="tr-TR" i="1" dirty="0">
                <a:solidFill>
                  <a:schemeClr val="tx1"/>
                </a:solidFill>
              </a:rPr>
              <a:t>Örneğin henüz kendilerine elektrikli motor monte edilmemiş olan makine veya cihazlar; selesi veya lastiği olmayan bisikletler</a:t>
            </a:r>
            <a:r>
              <a:rPr lang="tr-TR" dirty="0">
                <a:solidFill>
                  <a:schemeClr val="tx1"/>
                </a:solidFill>
              </a:rPr>
              <a:t> gibi</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2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Bottom)">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7" grpId="0" build="p"/>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 name="6 Tablo">
            <a:extLst>
              <a:ext uri="{FF2B5EF4-FFF2-40B4-BE49-F238E27FC236}">
                <a16:creationId xmlns:a16="http://schemas.microsoft.com/office/drawing/2014/main" id="{0F74C069-95BA-F441-B5F4-D2EC99DC245F}"/>
              </a:ext>
            </a:extLst>
          </p:cNvPr>
          <p:cNvGraphicFramePr>
            <a:graphicFrameLocks noGrp="1"/>
          </p:cNvGraphicFramePr>
          <p:nvPr/>
        </p:nvGraphicFramePr>
        <p:xfrm>
          <a:off x="1881189" y="3286125"/>
          <a:ext cx="7858125" cy="2889251"/>
        </p:xfrm>
        <a:graphic>
          <a:graphicData uri="http://schemas.openxmlformats.org/drawingml/2006/table">
            <a:tbl>
              <a:tblPr/>
              <a:tblGrid>
                <a:gridCol w="1427030">
                  <a:extLst>
                    <a:ext uri="{9D8B030D-6E8A-4147-A177-3AD203B41FA5}">
                      <a16:colId xmlns:a16="http://schemas.microsoft.com/office/drawing/2014/main" val="20000"/>
                    </a:ext>
                  </a:extLst>
                </a:gridCol>
                <a:gridCol w="6431095">
                  <a:extLst>
                    <a:ext uri="{9D8B030D-6E8A-4147-A177-3AD203B41FA5}">
                      <a16:colId xmlns:a16="http://schemas.microsoft.com/office/drawing/2014/main" val="20001"/>
                    </a:ext>
                  </a:extLst>
                </a:gridCol>
              </a:tblGrid>
              <a:tr h="278316">
                <a:tc gridSpan="2">
                  <a:txBody>
                    <a:bodyPr/>
                    <a:lstStyle/>
                    <a:p>
                      <a:pPr algn="ctr"/>
                      <a:r>
                        <a:rPr lang="tr-TR" sz="1400" b="1" dirty="0"/>
                        <a:t>NACE </a:t>
                      </a:r>
                      <a:r>
                        <a:rPr lang="tr-TR" sz="1400" b="1" dirty="0" err="1"/>
                        <a:t>Rev</a:t>
                      </a:r>
                      <a:r>
                        <a:rPr lang="tr-TR" sz="1400" b="1" dirty="0"/>
                        <a:t>. 2</a:t>
                      </a:r>
                    </a:p>
                  </a:txBody>
                  <a:tcPr marL="32460" marR="32460" marT="32464" marB="324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a:endParaRPr lang="tr-TR" sz="1200" dirty="0"/>
                    </a:p>
                  </a:txBody>
                  <a:tcPr marL="32460" marR="32460" marT="32460" marB="32460" anchor="ctr">
                    <a:lnL>
                      <a:noFill/>
                    </a:lnL>
                    <a:lnR>
                      <a:noFill/>
                    </a:lnR>
                    <a:lnT>
                      <a:noFill/>
                    </a:lnT>
                    <a:lnB>
                      <a:noFill/>
                    </a:lnB>
                    <a:solidFill>
                      <a:srgbClr val="E6E6E6"/>
                    </a:solidFill>
                  </a:tcPr>
                </a:tc>
                <a:extLst>
                  <a:ext uri="{0D108BD9-81ED-4DB2-BD59-A6C34878D82A}">
                    <a16:rowId xmlns:a16="http://schemas.microsoft.com/office/drawing/2014/main" val="10000"/>
                  </a:ext>
                </a:extLst>
              </a:tr>
              <a:tr h="247832">
                <a:tc>
                  <a:txBody>
                    <a:bodyPr/>
                    <a:lstStyle/>
                    <a:p>
                      <a:pPr algn="l"/>
                      <a:r>
                        <a:rPr lang="tr-TR" sz="1200" b="1" dirty="0"/>
                        <a:t>Kod</a:t>
                      </a:r>
                      <a:endParaRPr lang="tr-TR" sz="1200" dirty="0"/>
                    </a:p>
                  </a:txBody>
                  <a:tcPr marL="32460" marR="32460" marT="32464" marB="324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D5">
                        <a:alpha val="80000"/>
                      </a:srgbClr>
                    </a:solidFill>
                  </a:tcPr>
                </a:tc>
                <a:tc>
                  <a:txBody>
                    <a:bodyPr/>
                    <a:lstStyle/>
                    <a:p>
                      <a:pPr algn="l"/>
                      <a:r>
                        <a:rPr lang="tr-TR" sz="1200" dirty="0"/>
                        <a:t>10.84 </a:t>
                      </a:r>
                    </a:p>
                  </a:txBody>
                  <a:tcPr marL="32460" marR="32460" marT="32464" marB="324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D5">
                        <a:alpha val="80000"/>
                      </a:srgbClr>
                    </a:solidFill>
                  </a:tcPr>
                </a:tc>
                <a:extLst>
                  <a:ext uri="{0D108BD9-81ED-4DB2-BD59-A6C34878D82A}">
                    <a16:rowId xmlns:a16="http://schemas.microsoft.com/office/drawing/2014/main" val="10001"/>
                  </a:ext>
                </a:extLst>
              </a:tr>
              <a:tr h="247832">
                <a:tc>
                  <a:txBody>
                    <a:bodyPr/>
                    <a:lstStyle/>
                    <a:p>
                      <a:pPr algn="l"/>
                      <a:r>
                        <a:rPr lang="tr-TR" sz="1200" b="1"/>
                        <a:t>Tanım</a:t>
                      </a:r>
                      <a:endParaRPr lang="tr-TR" sz="1200"/>
                    </a:p>
                  </a:txBody>
                  <a:tcPr marL="32460" marR="32460" marT="32464" marB="324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FAF">
                        <a:alpha val="76000"/>
                      </a:srgbClr>
                    </a:solidFill>
                  </a:tcPr>
                </a:tc>
                <a:tc>
                  <a:txBody>
                    <a:bodyPr/>
                    <a:lstStyle/>
                    <a:p>
                      <a:pPr algn="l"/>
                      <a:r>
                        <a:rPr lang="tr-TR" sz="1200" dirty="0"/>
                        <a:t>Baharat, sos, sirke ve diğer çeşni maddelerinin imalatı</a:t>
                      </a:r>
                    </a:p>
                  </a:txBody>
                  <a:tcPr marL="32460" marR="32460" marT="32464" marB="324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FAF">
                        <a:alpha val="76000"/>
                      </a:srgbClr>
                    </a:solidFill>
                  </a:tcPr>
                </a:tc>
                <a:extLst>
                  <a:ext uri="{0D108BD9-81ED-4DB2-BD59-A6C34878D82A}">
                    <a16:rowId xmlns:a16="http://schemas.microsoft.com/office/drawing/2014/main" val="10002"/>
                  </a:ext>
                </a:extLst>
              </a:tr>
              <a:tr h="1253801">
                <a:tc>
                  <a:txBody>
                    <a:bodyPr/>
                    <a:lstStyle/>
                    <a:p>
                      <a:pPr algn="l"/>
                      <a:r>
                        <a:rPr lang="tr-TR" sz="1200" b="1" dirty="0"/>
                        <a:t>Kapsam</a:t>
                      </a:r>
                      <a:endParaRPr lang="tr-TR" sz="1200" dirty="0"/>
                    </a:p>
                  </a:txBody>
                  <a:tcPr marL="32460" marR="32460" marT="32464" marB="324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989">
                        <a:alpha val="89000"/>
                      </a:srgbClr>
                    </a:solidFill>
                  </a:tcPr>
                </a:tc>
                <a:tc>
                  <a:txBody>
                    <a:bodyPr/>
                    <a:lstStyle/>
                    <a:p>
                      <a:pPr algn="l"/>
                      <a:r>
                        <a:rPr lang="tr-TR" sz="1200" dirty="0"/>
                        <a:t>Bu sınıf aşağıdakileri kapsamaktadır;</a:t>
                      </a:r>
                      <a:br>
                        <a:rPr lang="tr-TR" sz="1200" dirty="0"/>
                      </a:br>
                      <a:r>
                        <a:rPr lang="tr-TR" sz="1200" dirty="0"/>
                        <a:t>- </a:t>
                      </a:r>
                      <a:r>
                        <a:rPr lang="tr-TR" sz="1400" b="1" dirty="0"/>
                        <a:t>baharat, sos ve çeşni imalatı;</a:t>
                      </a:r>
                      <a:br>
                        <a:rPr lang="tr-TR" sz="1200" dirty="0"/>
                      </a:br>
                      <a:r>
                        <a:rPr lang="tr-TR" sz="1600" b="1" dirty="0">
                          <a:solidFill>
                            <a:srgbClr val="FF0000"/>
                          </a:solidFill>
                        </a:rPr>
                        <a:t>• mayonez,</a:t>
                      </a:r>
                      <a:br>
                        <a:rPr lang="tr-TR" sz="1200" dirty="0"/>
                      </a:br>
                      <a:r>
                        <a:rPr lang="tr-TR" sz="1200" dirty="0"/>
                        <a:t>• hardal unu ve tozu,</a:t>
                      </a:r>
                      <a:br>
                        <a:rPr lang="tr-TR" sz="1200" dirty="0"/>
                      </a:br>
                      <a:r>
                        <a:rPr lang="tr-TR" sz="1200" dirty="0"/>
                        <a:t>• hazır hardal vb.,</a:t>
                      </a:r>
                      <a:br>
                        <a:rPr lang="tr-TR" sz="1200" dirty="0"/>
                      </a:br>
                      <a:r>
                        <a:rPr lang="tr-TR" sz="1200" dirty="0"/>
                        <a:t>- sirke imalatı. </a:t>
                      </a:r>
                    </a:p>
                  </a:txBody>
                  <a:tcPr marL="32460" marR="32460" marT="32464" marB="324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989">
                        <a:alpha val="89000"/>
                      </a:srgbClr>
                    </a:solidFill>
                  </a:tcPr>
                </a:tc>
                <a:extLst>
                  <a:ext uri="{0D108BD9-81ED-4DB2-BD59-A6C34878D82A}">
                    <a16:rowId xmlns:a16="http://schemas.microsoft.com/office/drawing/2014/main" val="10003"/>
                  </a:ext>
                </a:extLst>
              </a:tr>
              <a:tr h="430735">
                <a:tc>
                  <a:txBody>
                    <a:bodyPr/>
                    <a:lstStyle/>
                    <a:p>
                      <a:pPr algn="l"/>
                      <a:r>
                        <a:rPr lang="tr-TR" sz="1200" b="1" dirty="0"/>
                        <a:t>Kapsam Dışı</a:t>
                      </a:r>
                      <a:endParaRPr lang="tr-TR" sz="1200" dirty="0"/>
                    </a:p>
                  </a:txBody>
                  <a:tcPr marL="32460" marR="32460" marT="32464" marB="324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633">
                        <a:alpha val="68000"/>
                      </a:srgbClr>
                    </a:solidFill>
                  </a:tcPr>
                </a:tc>
                <a:tc>
                  <a:txBody>
                    <a:bodyPr/>
                    <a:lstStyle/>
                    <a:p>
                      <a:pPr algn="l"/>
                      <a:r>
                        <a:rPr lang="tr-TR" sz="1200" dirty="0"/>
                        <a:t>Kapsam dışı olanlar;</a:t>
                      </a:r>
                      <a:br>
                        <a:rPr lang="tr-TR" sz="1200" dirty="0"/>
                      </a:br>
                      <a:r>
                        <a:rPr lang="tr-TR" sz="1200" dirty="0"/>
                        <a:t>- baharat ürünlerinin yetiştirilmesi, bkz. 01.28. </a:t>
                      </a:r>
                    </a:p>
                  </a:txBody>
                  <a:tcPr marL="32460" marR="32460" marT="32464" marB="324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633">
                        <a:alpha val="68000"/>
                      </a:srgbClr>
                    </a:solidFill>
                  </a:tcPr>
                </a:tc>
                <a:extLst>
                  <a:ext uri="{0D108BD9-81ED-4DB2-BD59-A6C34878D82A}">
                    <a16:rowId xmlns:a16="http://schemas.microsoft.com/office/drawing/2014/main" val="10004"/>
                  </a:ext>
                </a:extLst>
              </a:tr>
              <a:tr h="430735">
                <a:tc>
                  <a:txBody>
                    <a:bodyPr/>
                    <a:lstStyle/>
                    <a:p>
                      <a:pPr algn="l"/>
                      <a:r>
                        <a:rPr lang="tr-TR" sz="1200" b="1" dirty="0"/>
                        <a:t>Ayrıca Kapsama</a:t>
                      </a:r>
                      <a:endParaRPr lang="tr-TR" sz="1200" dirty="0"/>
                    </a:p>
                  </a:txBody>
                  <a:tcPr marL="32460" marR="32460" marT="32464" marB="324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6600">
                        <a:alpha val="73000"/>
                      </a:srgbClr>
                    </a:solidFill>
                  </a:tcPr>
                </a:tc>
                <a:tc>
                  <a:txBody>
                    <a:bodyPr/>
                    <a:lstStyle/>
                    <a:p>
                      <a:pPr algn="l"/>
                      <a:r>
                        <a:rPr lang="tr-TR" sz="1200" dirty="0"/>
                        <a:t>Ayrıca bu sınıf aşağıdakileri de kapsamaktadır;</a:t>
                      </a:r>
                      <a:br>
                        <a:rPr lang="tr-TR" sz="1200" dirty="0"/>
                      </a:br>
                      <a:r>
                        <a:rPr lang="tr-TR" sz="1200" dirty="0"/>
                        <a:t>- gıda tuzu elde etmek amacıyla tuzun işlenmesi, örneğin; iyotlu tuz.</a:t>
                      </a:r>
                    </a:p>
                  </a:txBody>
                  <a:tcPr marL="32460" marR="32460" marT="32464" marB="324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6600">
                        <a:alpha val="73000"/>
                      </a:srgbClr>
                    </a:solidFill>
                  </a:tcPr>
                </a:tc>
                <a:extLst>
                  <a:ext uri="{0D108BD9-81ED-4DB2-BD59-A6C34878D82A}">
                    <a16:rowId xmlns:a16="http://schemas.microsoft.com/office/drawing/2014/main" val="10005"/>
                  </a:ext>
                </a:extLst>
              </a:tr>
            </a:tbl>
          </a:graphicData>
        </a:graphic>
      </p:graphicFrame>
      <p:sp>
        <p:nvSpPr>
          <p:cNvPr id="9" name="Rectangle 3">
            <a:extLst>
              <a:ext uri="{FF2B5EF4-FFF2-40B4-BE49-F238E27FC236}">
                <a16:creationId xmlns:a16="http://schemas.microsoft.com/office/drawing/2014/main" id="{42E890A2-EDBB-8544-A7DC-B0E69AAC0EBB}"/>
              </a:ext>
            </a:extLst>
          </p:cNvPr>
          <p:cNvSpPr txBox="1">
            <a:spLocks noChangeArrowheads="1"/>
          </p:cNvSpPr>
          <p:nvPr/>
        </p:nvSpPr>
        <p:spPr bwMode="auto">
          <a:xfrm>
            <a:off x="1881188" y="1214439"/>
            <a:ext cx="8501062" cy="207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just">
              <a:lnSpc>
                <a:spcPct val="130000"/>
              </a:lnSpc>
            </a:pPr>
            <a:r>
              <a:rPr lang="tr-TR" altLang="tr-TR" sz="1800">
                <a:latin typeface="Arial" panose="020B0604020202020204" pitchFamily="34" charset="0"/>
                <a:cs typeface="Arial" panose="020B0604020202020204" pitchFamily="34" charset="0"/>
              </a:rPr>
              <a:t>CPA’de doğrudan yer almayan bir mal veya hizmetin sınıflandırılmasında;</a:t>
            </a:r>
          </a:p>
          <a:p>
            <a:pPr algn="just">
              <a:lnSpc>
                <a:spcPct val="130000"/>
              </a:lnSpc>
              <a:buFont typeface="Wingdings" pitchFamily="2" charset="2"/>
              <a:buChar char="ü"/>
            </a:pPr>
            <a:r>
              <a:rPr lang="tr-TR" altLang="tr-TR" sz="1800">
                <a:latin typeface="Arial" panose="020B0604020202020204" pitchFamily="34" charset="0"/>
                <a:cs typeface="Arial" panose="020B0604020202020204" pitchFamily="34" charset="0"/>
              </a:rPr>
              <a:t>CPA’deki doğruluğu bilinen veya daha genel bir ifade için bakılan alt kategorisindeki benzer ürünlerden</a:t>
            </a:r>
          </a:p>
          <a:p>
            <a:pPr algn="just">
              <a:lnSpc>
                <a:spcPct val="130000"/>
              </a:lnSpc>
              <a:buFont typeface="Wingdings" pitchFamily="2" charset="2"/>
              <a:buChar char="ü"/>
            </a:pPr>
            <a:r>
              <a:rPr lang="tr-TR" altLang="tr-TR" sz="1800">
                <a:latin typeface="Arial" panose="020B0604020202020204" pitchFamily="34" charset="0"/>
                <a:cs typeface="Arial" panose="020B0604020202020204" pitchFamily="34" charset="0"/>
              </a:rPr>
              <a:t>İlişkili başka bir sınıflamadan</a:t>
            </a:r>
          </a:p>
          <a:p>
            <a:pPr algn="just">
              <a:lnSpc>
                <a:spcPct val="130000"/>
              </a:lnSpc>
              <a:buFontTx/>
              <a:buNone/>
            </a:pPr>
            <a:r>
              <a:rPr lang="tr-TR" altLang="tr-TR" sz="1800">
                <a:latin typeface="Arial" panose="020B0604020202020204" pitchFamily="34" charset="0"/>
                <a:cs typeface="Arial" panose="020B0604020202020204" pitchFamily="34" charset="0"/>
              </a:rPr>
              <a:t>yararlanılabilir.</a:t>
            </a:r>
          </a:p>
        </p:txBody>
      </p:sp>
      <p:sp>
        <p:nvSpPr>
          <p:cNvPr id="6" name="5 Dikdörtgen Belirtme Çizgisi">
            <a:extLst>
              <a:ext uri="{FF2B5EF4-FFF2-40B4-BE49-F238E27FC236}">
                <a16:creationId xmlns:a16="http://schemas.microsoft.com/office/drawing/2014/main" id="{F7ABF8AA-788C-134D-8EA7-0AA978E411FB}"/>
              </a:ext>
            </a:extLst>
          </p:cNvPr>
          <p:cNvSpPr/>
          <p:nvPr/>
        </p:nvSpPr>
        <p:spPr>
          <a:xfrm>
            <a:off x="4881563" y="4572000"/>
            <a:ext cx="5715000" cy="642938"/>
          </a:xfrm>
          <a:prstGeom prst="wedgeRectCallout">
            <a:avLst>
              <a:gd name="adj1" fmla="val -56227"/>
              <a:gd name="adj2" fmla="val -39686"/>
            </a:avLst>
          </a:prstGeom>
          <a:solidFill>
            <a:srgbClr val="FFFF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30000"/>
              </a:lnSpc>
              <a:defRPr/>
            </a:pPr>
            <a:r>
              <a:rPr lang="tr-TR" sz="1400" i="1" dirty="0">
                <a:solidFill>
                  <a:schemeClr val="tx1"/>
                </a:solidFill>
              </a:rPr>
              <a:t>CPA 2008; 10.84.12 </a:t>
            </a:r>
            <a:r>
              <a:rPr lang="tr-TR" sz="1400" dirty="0">
                <a:solidFill>
                  <a:schemeClr val="tx1"/>
                </a:solidFill>
              </a:rPr>
              <a:t>Soslar; karışık baharat ve karışık çeşniler; hardal unu ve kaba hardal unu ve hazır hardal</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Bottom)">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61363234-E0BA-4476-B051-D8D9FA506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0646"/>
            <a:ext cx="4062884" cy="5721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id="{4870D90B-C3EA-7D40-9AD5-DF5D38B950B0}"/>
              </a:ext>
            </a:extLst>
          </p:cNvPr>
          <p:cNvSpPr txBox="1"/>
          <p:nvPr/>
        </p:nvSpPr>
        <p:spPr>
          <a:xfrm>
            <a:off x="645459" y="1200863"/>
            <a:ext cx="3119717" cy="4306007"/>
          </a:xfrm>
          <a:prstGeom prst="rect">
            <a:avLst/>
          </a:prstGeom>
        </p:spPr>
        <p:txBody>
          <a:bodyPr vert="horz" lIns="109728" tIns="109728" rIns="109728" bIns="91440" rtlCol="0" anchor="ctr">
            <a:normAutofit/>
          </a:bodyPr>
          <a:lstStyle/>
          <a:p>
            <a:pPr>
              <a:lnSpc>
                <a:spcPct val="150000"/>
              </a:lnSpc>
              <a:spcBef>
                <a:spcPct val="0"/>
              </a:spcBef>
              <a:spcAft>
                <a:spcPts val="600"/>
              </a:spcAft>
            </a:pPr>
            <a:r>
              <a:rPr lang="en-US" altLang="tr-TR" sz="2400" b="1" spc="150" dirty="0">
                <a:solidFill>
                  <a:schemeClr val="bg1"/>
                </a:solidFill>
                <a:latin typeface="+mj-lt"/>
                <a:ea typeface="+mj-ea"/>
                <a:cs typeface="+mj-cs"/>
              </a:rPr>
              <a:t>CPA 2008 </a:t>
            </a:r>
            <a:r>
              <a:rPr lang="en-US" altLang="tr-TR" sz="2400" b="1" spc="150" dirty="0" err="1">
                <a:solidFill>
                  <a:schemeClr val="bg1"/>
                </a:solidFill>
                <a:latin typeface="+mj-lt"/>
                <a:ea typeface="+mj-ea"/>
                <a:cs typeface="+mj-cs"/>
              </a:rPr>
              <a:t>ve</a:t>
            </a:r>
            <a:r>
              <a:rPr lang="en-US" altLang="tr-TR" sz="2400" b="1" spc="150" dirty="0">
                <a:solidFill>
                  <a:schemeClr val="bg1"/>
                </a:solidFill>
                <a:latin typeface="+mj-lt"/>
                <a:ea typeface="+mj-ea"/>
                <a:cs typeface="+mj-cs"/>
              </a:rPr>
              <a:t> NACE Rev.2 FARKLILIKLARI</a:t>
            </a:r>
            <a:endParaRPr lang="en-US" sz="2400" b="1" spc="150" dirty="0">
              <a:solidFill>
                <a:schemeClr val="bg1"/>
              </a:solidFill>
              <a:latin typeface="+mj-lt"/>
              <a:ea typeface="+mj-ea"/>
              <a:cs typeface="+mj-cs"/>
            </a:endParaRPr>
          </a:p>
        </p:txBody>
      </p:sp>
      <p:sp>
        <p:nvSpPr>
          <p:cNvPr id="19" name="Rectangle 18">
            <a:extLst>
              <a:ext uri="{FF2B5EF4-FFF2-40B4-BE49-F238E27FC236}">
                <a16:creationId xmlns:a16="http://schemas.microsoft.com/office/drawing/2014/main" id="{932FF329-3A87-4F66-BA01-91CD63C81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6572"/>
            <a:ext cx="4056987" cy="51328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20996" y="534650"/>
            <a:ext cx="8071002" cy="568327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FA286C7-EFC7-4DFE-967A-7E37BA0F3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192001"/>
            <a:ext cx="12192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50000"/>
                </a:schemeClr>
              </a:solidFill>
            </a:endParaRPr>
          </a:p>
        </p:txBody>
      </p:sp>
      <p:sp>
        <p:nvSpPr>
          <p:cNvPr id="25" name="Rectangle 24">
            <a:extLst>
              <a:ext uri="{FF2B5EF4-FFF2-40B4-BE49-F238E27FC236}">
                <a16:creationId xmlns:a16="http://schemas.microsoft.com/office/drawing/2014/main" id="{10C9F0E8-EF8B-43C1-9C77-E9DDAF1A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59990"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50000"/>
                </a:schemeClr>
              </a:solidFill>
            </a:endParaRPr>
          </a:p>
        </p:txBody>
      </p:sp>
      <p:sp>
        <p:nvSpPr>
          <p:cNvPr id="27" name="Rectangle 26">
            <a:extLst>
              <a:ext uri="{FF2B5EF4-FFF2-40B4-BE49-F238E27FC236}">
                <a16:creationId xmlns:a16="http://schemas.microsoft.com/office/drawing/2014/main" id="{379DC473-98F8-45DF-B136-EC0F0F4C6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70645"/>
            <a:ext cx="12192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50000"/>
                </a:schemeClr>
              </a:solidFill>
            </a:endParaRPr>
          </a:p>
        </p:txBody>
      </p:sp>
      <p:graphicFrame>
        <p:nvGraphicFramePr>
          <p:cNvPr id="7" name="Metin kutusu 4">
            <a:extLst>
              <a:ext uri="{FF2B5EF4-FFF2-40B4-BE49-F238E27FC236}">
                <a16:creationId xmlns:a16="http://schemas.microsoft.com/office/drawing/2014/main" id="{D86F67E5-1B1D-46D2-A9DC-A285E23EE1F0}"/>
              </a:ext>
            </a:extLst>
          </p:cNvPr>
          <p:cNvGraphicFramePr/>
          <p:nvPr>
            <p:extLst>
              <p:ext uri="{D42A27DB-BD31-4B8C-83A1-F6EECF244321}">
                <p14:modId xmlns:p14="http://schemas.microsoft.com/office/powerpoint/2010/main" val="3302226939"/>
              </p:ext>
            </p:extLst>
          </p:nvPr>
        </p:nvGraphicFramePr>
        <p:xfrm>
          <a:off x="4757929" y="1164597"/>
          <a:ext cx="6790606" cy="4378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3174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D19EEE5B-7EEC-2540-94E6-ED932C862B8E}"/>
              </a:ext>
            </a:extLst>
          </p:cNvPr>
          <p:cNvSpPr>
            <a:spLocks noGrp="1" noChangeArrowheads="1"/>
          </p:cNvSpPr>
          <p:nvPr>
            <p:ph type="title" idx="4294967295"/>
          </p:nvPr>
        </p:nvSpPr>
        <p:spPr>
          <a:xfrm>
            <a:off x="2189739" y="665423"/>
            <a:ext cx="8229600" cy="287338"/>
          </a:xfrm>
        </p:spPr>
        <p:txBody>
          <a:bodyPr>
            <a:normAutofit fontScale="90000"/>
          </a:bodyPr>
          <a:lstStyle/>
          <a:p>
            <a:r>
              <a:rPr lang="tr-TR" altLang="tr-TR" sz="2800" dirty="0">
                <a:solidFill>
                  <a:schemeClr val="accent3"/>
                </a:solidFill>
              </a:rPr>
              <a:t>CPA 2008 ve NACE Rev.2 FARKLILIKLARI</a:t>
            </a:r>
          </a:p>
        </p:txBody>
      </p:sp>
      <p:graphicFrame>
        <p:nvGraphicFramePr>
          <p:cNvPr id="39992" name="Group 56">
            <a:extLst>
              <a:ext uri="{FF2B5EF4-FFF2-40B4-BE49-F238E27FC236}">
                <a16:creationId xmlns:a16="http://schemas.microsoft.com/office/drawing/2014/main" id="{29332C47-923E-E54C-BD88-49B4B518E8E9}"/>
              </a:ext>
            </a:extLst>
          </p:cNvPr>
          <p:cNvGraphicFramePr>
            <a:graphicFrameLocks noGrp="1"/>
          </p:cNvGraphicFramePr>
          <p:nvPr>
            <p:ph sz="half" idx="4294967295"/>
            <p:extLst>
              <p:ext uri="{D42A27DB-BD31-4B8C-83A1-F6EECF244321}">
                <p14:modId xmlns:p14="http://schemas.microsoft.com/office/powerpoint/2010/main" val="2224641885"/>
              </p:ext>
            </p:extLst>
          </p:nvPr>
        </p:nvGraphicFramePr>
        <p:xfrm>
          <a:off x="681645" y="1313353"/>
          <a:ext cx="10773293" cy="5110163"/>
        </p:xfrm>
        <a:graphic>
          <a:graphicData uri="http://schemas.openxmlformats.org/drawingml/2006/table">
            <a:tbl>
              <a:tblPr/>
              <a:tblGrid>
                <a:gridCol w="1059030">
                  <a:extLst>
                    <a:ext uri="{9D8B030D-6E8A-4147-A177-3AD203B41FA5}">
                      <a16:colId xmlns:a16="http://schemas.microsoft.com/office/drawing/2014/main" val="20000"/>
                    </a:ext>
                  </a:extLst>
                </a:gridCol>
                <a:gridCol w="3646254">
                  <a:extLst>
                    <a:ext uri="{9D8B030D-6E8A-4147-A177-3AD203B41FA5}">
                      <a16:colId xmlns:a16="http://schemas.microsoft.com/office/drawing/2014/main" val="20001"/>
                    </a:ext>
                  </a:extLst>
                </a:gridCol>
                <a:gridCol w="1158315">
                  <a:extLst>
                    <a:ext uri="{9D8B030D-6E8A-4147-A177-3AD203B41FA5}">
                      <a16:colId xmlns:a16="http://schemas.microsoft.com/office/drawing/2014/main" val="20002"/>
                    </a:ext>
                  </a:extLst>
                </a:gridCol>
                <a:gridCol w="4909694">
                  <a:extLst>
                    <a:ext uri="{9D8B030D-6E8A-4147-A177-3AD203B41FA5}">
                      <a16:colId xmlns:a16="http://schemas.microsoft.com/office/drawing/2014/main" val="20003"/>
                    </a:ext>
                  </a:extLst>
                </a:gridCol>
              </a:tblGrid>
              <a:tr h="6401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a:ln>
                            <a:noFill/>
                          </a:ln>
                          <a:solidFill>
                            <a:srgbClr val="003366"/>
                          </a:solidFill>
                          <a:effectLst/>
                          <a:latin typeface="MS Sans Serif"/>
                          <a:cs typeface="Times New Roman" pitchFamily="18" charset="0"/>
                        </a:rPr>
                        <a:t>CPA 2008</a:t>
                      </a: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a:ln>
                            <a:noFill/>
                          </a:ln>
                          <a:solidFill>
                            <a:srgbClr val="003366"/>
                          </a:solidFill>
                          <a:effectLst/>
                          <a:latin typeface="MS Sans Serif"/>
                          <a:cs typeface="Times New Roman" pitchFamily="18" charset="0"/>
                        </a:rPr>
                        <a:t>CPA 2008 TANIM</a:t>
                      </a: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8C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rgbClr val="003366"/>
                          </a:solidFill>
                          <a:effectLst/>
                          <a:latin typeface="MS Sans Serif"/>
                          <a:cs typeface="Times New Roman" pitchFamily="18" charset="0"/>
                        </a:rPr>
                        <a:t>NACE Rev.2</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909888" algn="l"/>
                        </a:tabLst>
                      </a:pPr>
                      <a:r>
                        <a:rPr kumimoji="0" lang="tr-TR" sz="1800" b="1" i="0" u="none" strike="noStrike" cap="none" normalizeH="0" baseline="0">
                          <a:ln>
                            <a:noFill/>
                          </a:ln>
                          <a:solidFill>
                            <a:srgbClr val="003366"/>
                          </a:solidFill>
                          <a:effectLst/>
                          <a:latin typeface="MS Sans Serif"/>
                          <a:cs typeface="Times New Roman" pitchFamily="18" charset="0"/>
                        </a:rPr>
                        <a:t>NACE Rev.2 tanım</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0"/>
                  </a:ext>
                </a:extLst>
              </a:tr>
              <a:tr h="4350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3366"/>
                          </a:solidFill>
                          <a:effectLst/>
                          <a:latin typeface="MS Sans Serif"/>
                          <a:cs typeface="Times New Roman" pitchFamily="18" charset="0"/>
                        </a:rPr>
                        <a:t>-</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3366"/>
                          </a:solidFill>
                          <a:effectLst/>
                          <a:latin typeface="MS Sans Serif"/>
                          <a:cs typeface="Times New Roman" pitchFamily="18" charset="0"/>
                        </a:rPr>
                        <a:t>-</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003366"/>
                          </a:solidFill>
                          <a:effectLst/>
                          <a:latin typeface="MS Sans Serif"/>
                          <a:cs typeface="Times New Roman" pitchFamily="18" charset="0"/>
                        </a:rPr>
                        <a:t>01.50</a:t>
                      </a: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909888" algn="l"/>
                        </a:tabLst>
                      </a:pPr>
                      <a:r>
                        <a:rPr kumimoji="0" lang="tr-TR" sz="1800" b="0" i="0" u="none" strike="noStrike" cap="none" normalizeH="0" baseline="0">
                          <a:ln>
                            <a:noFill/>
                          </a:ln>
                          <a:solidFill>
                            <a:srgbClr val="003366"/>
                          </a:solidFill>
                          <a:effectLst/>
                          <a:latin typeface="MS Sans Serif"/>
                          <a:cs typeface="Times New Roman" pitchFamily="18" charset="0"/>
                        </a:rPr>
                        <a:t>Karma çiftçilik</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1"/>
                  </a:ext>
                </a:extLst>
              </a:tr>
              <a:tr h="433442">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1" i="0" u="none" strike="noStrike" cap="none" normalizeH="0" baseline="0">
                        <a:ln>
                          <a:noFill/>
                        </a:ln>
                        <a:solidFill>
                          <a:srgbClr val="003366"/>
                        </a:solidFill>
                        <a:effectLst/>
                        <a:latin typeface="MS Sans Serif"/>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1" i="0" u="none" strike="noStrike" cap="none" normalizeH="0" baseline="0">
                        <a:ln>
                          <a:noFill/>
                        </a:ln>
                        <a:solidFill>
                          <a:srgbClr val="003366"/>
                        </a:solidFill>
                        <a:effectLst/>
                        <a:latin typeface="MS Sans Serif"/>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rgbClr val="003366"/>
                          </a:solidFill>
                          <a:effectLst/>
                          <a:latin typeface="MS Sans Serif"/>
                          <a:cs typeface="Times New Roman" pitchFamily="18" charset="0"/>
                        </a:rPr>
                        <a:t>03.00</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ACD"/>
                    </a:solidFill>
                  </a:tcPr>
                </a:tc>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a:ln>
                            <a:noFill/>
                          </a:ln>
                          <a:solidFill>
                            <a:srgbClr val="003366"/>
                          </a:solidFill>
                          <a:effectLst/>
                          <a:latin typeface="Arial" pitchFamily="34" charset="0"/>
                          <a:cs typeface="Times New Roman" pitchFamily="18" charset="0"/>
                        </a:rPr>
                        <a:t>Balık ve diğer balıkçılık ürünleri; su  ürünleri; balıkçılık destek hizmetleri</a:t>
                      </a:r>
                      <a:endParaRPr kumimoji="0" lang="tr-TR" sz="1800" b="0" i="0" u="none" strike="noStrike" cap="none" normalizeH="0" baseline="0" dirty="0">
                        <a:ln>
                          <a:noFill/>
                        </a:ln>
                        <a:solidFill>
                          <a:schemeClr val="tx1"/>
                        </a:solidFill>
                        <a:effectLst/>
                        <a:latin typeface="Arial" pitchFamily="34" charset="0"/>
                        <a:cs typeface="Times New Roman" pitchFamily="18"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3366"/>
                          </a:solidFill>
                          <a:effectLst/>
                          <a:latin typeface="MS Sans Serif"/>
                          <a:cs typeface="Times New Roman" pitchFamily="18" charset="0"/>
                        </a:rPr>
                        <a:t>03.11</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909888" algn="l"/>
                        </a:tabLst>
                      </a:pPr>
                      <a:r>
                        <a:rPr kumimoji="0" lang="tr-TR" sz="1800" b="0" i="0" u="none" strike="noStrike" cap="none" normalizeH="0" baseline="0">
                          <a:ln>
                            <a:noFill/>
                          </a:ln>
                          <a:solidFill>
                            <a:srgbClr val="003366"/>
                          </a:solidFill>
                          <a:effectLst/>
                          <a:latin typeface="MS Sans Serif"/>
                          <a:cs typeface="Times New Roman" pitchFamily="18" charset="0"/>
                        </a:rPr>
                        <a:t>Deniz balıkçılığı</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2"/>
                  </a:ext>
                </a:extLst>
              </a:tr>
              <a:tr h="436617">
                <a:tc vMerge="1">
                  <a:txBody>
                    <a:bodyPr/>
                    <a:lstStyle/>
                    <a:p>
                      <a:endParaRPr lang="tr-TR"/>
                    </a:p>
                  </a:txBody>
                  <a:tcPr/>
                </a:tc>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3366"/>
                          </a:solidFill>
                          <a:effectLst/>
                          <a:latin typeface="MS Sans Serif"/>
                          <a:cs typeface="Times New Roman" pitchFamily="18" charset="0"/>
                        </a:rPr>
                        <a:t>03.12</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909888" algn="l"/>
                        </a:tabLst>
                      </a:pPr>
                      <a:r>
                        <a:rPr kumimoji="0" lang="tr-TR" sz="1800" b="0" i="0" u="none" strike="noStrike" cap="none" normalizeH="0" baseline="0">
                          <a:ln>
                            <a:noFill/>
                          </a:ln>
                          <a:solidFill>
                            <a:srgbClr val="003366"/>
                          </a:solidFill>
                          <a:effectLst/>
                          <a:latin typeface="MS Sans Serif"/>
                          <a:cs typeface="Times New Roman" pitchFamily="18" charset="0"/>
                        </a:rPr>
                        <a:t>Tatlı su balıkçılığı</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3"/>
                  </a:ext>
                </a:extLst>
              </a:tr>
              <a:tr h="431854">
                <a:tc vMerge="1">
                  <a:txBody>
                    <a:bodyPr/>
                    <a:lstStyle/>
                    <a:p>
                      <a:endParaRPr lang="tr-TR"/>
                    </a:p>
                  </a:txBody>
                  <a:tcPr/>
                </a:tc>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3366"/>
                          </a:solidFill>
                          <a:effectLst/>
                          <a:latin typeface="MS Sans Serif"/>
                          <a:cs typeface="Times New Roman" pitchFamily="18" charset="0"/>
                        </a:rPr>
                        <a:t>03.21</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909888" algn="l"/>
                        </a:tabLst>
                      </a:pPr>
                      <a:r>
                        <a:rPr kumimoji="0" lang="tr-TR" sz="1800" b="0" i="0" u="none" strike="noStrike" cap="none" normalizeH="0" baseline="0">
                          <a:ln>
                            <a:noFill/>
                          </a:ln>
                          <a:solidFill>
                            <a:srgbClr val="003366"/>
                          </a:solidFill>
                          <a:effectLst/>
                          <a:latin typeface="MS Sans Serif"/>
                          <a:cs typeface="Times New Roman" pitchFamily="18" charset="0"/>
                        </a:rPr>
                        <a:t>Deniz ürünleri yetiştiriciliği</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4"/>
                  </a:ext>
                </a:extLst>
              </a:tr>
              <a:tr h="365805">
                <a:tc vMerge="1">
                  <a:txBody>
                    <a:bodyPr/>
                    <a:lstStyle/>
                    <a:p>
                      <a:endParaRPr lang="tr-TR"/>
                    </a:p>
                  </a:txBody>
                  <a:tcPr/>
                </a:tc>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3366"/>
                          </a:solidFill>
                          <a:effectLst/>
                          <a:latin typeface="MS Sans Serif"/>
                          <a:cs typeface="Times New Roman" pitchFamily="18" charset="0"/>
                        </a:rPr>
                        <a:t>03.22</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909888" algn="l"/>
                        </a:tabLst>
                      </a:pPr>
                      <a:r>
                        <a:rPr kumimoji="0" lang="tr-TR" sz="1800" b="0" i="0" u="none" strike="noStrike" cap="none" normalizeH="0" baseline="0">
                          <a:ln>
                            <a:noFill/>
                          </a:ln>
                          <a:solidFill>
                            <a:srgbClr val="003366"/>
                          </a:solidFill>
                          <a:effectLst/>
                          <a:latin typeface="MS Sans Serif"/>
                          <a:cs typeface="Times New Roman" pitchFamily="18" charset="0"/>
                        </a:rPr>
                        <a:t>Tatlı su ürünleri yetiştiriciliği</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5"/>
                  </a:ext>
                </a:extLst>
              </a:tr>
              <a:tr h="129079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1" i="0" u="none" strike="noStrike" cap="none" normalizeH="0" baseline="0">
                        <a:ln>
                          <a:noFill/>
                        </a:ln>
                        <a:solidFill>
                          <a:srgbClr val="003366"/>
                        </a:solidFill>
                        <a:effectLst/>
                        <a:latin typeface="MS Sans Serif"/>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rgbClr val="003366"/>
                          </a:solidFill>
                          <a:effectLst/>
                          <a:latin typeface="MS Sans Serif"/>
                          <a:cs typeface="Times New Roman" pitchFamily="18" charset="0"/>
                        </a:rPr>
                        <a:t>31.00</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rgbClr val="003366"/>
                          </a:solidFill>
                          <a:effectLst/>
                          <a:latin typeface="Arial" pitchFamily="34" charset="0"/>
                          <a:cs typeface="Arial" pitchFamily="34" charset="0"/>
                        </a:rPr>
                        <a:t>Koltuk, sandalye, tabure, bank ve benzeri oturaklar ile bunların parçaları ve mobilya parçaları</a:t>
                      </a:r>
                      <a:endParaRPr kumimoji="0" lang="tr-TR" sz="1800" b="0" i="0" u="none" strike="noStrike" cap="none" normalizeH="0" baseline="0">
                        <a:ln>
                          <a:noFill/>
                        </a:ln>
                        <a:solidFill>
                          <a:schemeClr val="tx1"/>
                        </a:solidFill>
                        <a:effectLst/>
                        <a:latin typeface="Arial" pitchFamily="34" charset="0"/>
                        <a:cs typeface="Times New Roman" pitchFamily="18"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rgbClr val="003366"/>
                        </a:solidFill>
                        <a:effectLst/>
                        <a:latin typeface="MS Sans Serif"/>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rgbClr val="003366"/>
                        </a:solidFill>
                        <a:effectLst/>
                        <a:latin typeface="MS Sans Serif"/>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3366"/>
                          </a:solidFill>
                          <a:effectLst/>
                          <a:latin typeface="MS Sans Serif"/>
                          <a:cs typeface="Times New Roman" pitchFamily="18" charset="0"/>
                        </a:rPr>
                        <a:t>-</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909888" algn="l"/>
                        </a:tabLst>
                      </a:pPr>
                      <a:endParaRPr kumimoji="0" lang="tr-TR" sz="1800" b="0" i="0" u="none" strike="noStrike" cap="none" normalizeH="0" baseline="0">
                        <a:ln>
                          <a:noFill/>
                        </a:ln>
                        <a:solidFill>
                          <a:srgbClr val="003366"/>
                        </a:solidFill>
                        <a:effectLst/>
                        <a:latin typeface="MS Sans Serif"/>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2909888" algn="l"/>
                        </a:tabLst>
                      </a:pPr>
                      <a:endParaRPr kumimoji="0" lang="tr-TR" sz="1800" b="0" i="0" u="none" strike="noStrike" cap="none" normalizeH="0" baseline="0">
                        <a:ln>
                          <a:noFill/>
                        </a:ln>
                        <a:solidFill>
                          <a:srgbClr val="003366"/>
                        </a:solidFill>
                        <a:effectLst/>
                        <a:latin typeface="MS Sans Serif"/>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2909888" algn="l"/>
                        </a:tabLst>
                      </a:pPr>
                      <a:r>
                        <a:rPr kumimoji="0" lang="tr-TR" sz="1800" b="0" i="0" u="none" strike="noStrike" cap="none" normalizeH="0" baseline="0">
                          <a:ln>
                            <a:noFill/>
                          </a:ln>
                          <a:solidFill>
                            <a:srgbClr val="003366"/>
                          </a:solidFill>
                          <a:effectLst/>
                          <a:latin typeface="MS Sans Serif"/>
                          <a:cs typeface="Times New Roman" pitchFamily="18" charset="0"/>
                        </a:rPr>
                        <a:t>-</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6"/>
                  </a:ext>
                </a:extLst>
              </a:tr>
              <a:tr h="435029">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1" i="0" u="none" strike="noStrike" cap="none" normalizeH="0" baseline="0" dirty="0">
                        <a:ln>
                          <a:noFill/>
                        </a:ln>
                        <a:solidFill>
                          <a:srgbClr val="003366"/>
                        </a:solidFill>
                        <a:effectLst/>
                        <a:latin typeface="MS Sans Serif"/>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a:ln>
                            <a:noFill/>
                          </a:ln>
                          <a:solidFill>
                            <a:srgbClr val="003366"/>
                          </a:solidFill>
                          <a:effectLst/>
                          <a:latin typeface="MS Sans Serif"/>
                          <a:cs typeface="Times New Roman" pitchFamily="18" charset="0"/>
                        </a:rPr>
                        <a:t>41.00</a:t>
                      </a: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a:ln>
                            <a:noFill/>
                          </a:ln>
                          <a:solidFill>
                            <a:srgbClr val="003366"/>
                          </a:solidFill>
                          <a:effectLst/>
                          <a:latin typeface="Arial" pitchFamily="34" charset="0"/>
                          <a:cs typeface="Times New Roman" pitchFamily="18" charset="0"/>
                        </a:rPr>
                        <a:t>Bina  ve bina inşaat işleri</a:t>
                      </a:r>
                      <a:endParaRPr kumimoji="0" lang="tr-TR" sz="1800" b="0" i="0" u="none" strike="noStrike" cap="none" normalizeH="0" baseline="0" dirty="0">
                        <a:ln>
                          <a:noFill/>
                        </a:ln>
                        <a:solidFill>
                          <a:schemeClr val="tx1"/>
                        </a:solidFill>
                        <a:effectLst/>
                        <a:latin typeface="Arial" pitchFamily="34" charset="0"/>
                        <a:cs typeface="Times New Roman" pitchFamily="18"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3366"/>
                          </a:solidFill>
                          <a:effectLst/>
                          <a:latin typeface="MS Sans Serif"/>
                          <a:cs typeface="Times New Roman" pitchFamily="18" charset="0"/>
                        </a:rPr>
                        <a:t>41.10</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909888" algn="l"/>
                        </a:tabLst>
                      </a:pPr>
                      <a:r>
                        <a:rPr kumimoji="0" lang="tr-TR" sz="1800" b="0" i="0" u="none" strike="noStrike" cap="none" normalizeH="0" baseline="0">
                          <a:ln>
                            <a:noFill/>
                          </a:ln>
                          <a:solidFill>
                            <a:srgbClr val="003366"/>
                          </a:solidFill>
                          <a:effectLst/>
                          <a:latin typeface="MS Sans Serif"/>
                          <a:cs typeface="Times New Roman" pitchFamily="18" charset="0"/>
                        </a:rPr>
                        <a:t>İnşaat projelerinin geliştirilmesi</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7"/>
                  </a:ext>
                </a:extLst>
              </a:tr>
              <a:tr h="641430">
                <a:tc vMerge="1">
                  <a:txBody>
                    <a:bodyPr/>
                    <a:lstStyle/>
                    <a:p>
                      <a:endParaRPr lang="tr-TR"/>
                    </a:p>
                  </a:txBody>
                  <a:tcPr/>
                </a:tc>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003366"/>
                          </a:solidFill>
                          <a:effectLst/>
                          <a:latin typeface="MS Sans Serif"/>
                          <a:cs typeface="Times New Roman" pitchFamily="18" charset="0"/>
                        </a:rPr>
                        <a:t>41.20</a:t>
                      </a: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909888" algn="l"/>
                        </a:tabLst>
                      </a:pPr>
                      <a:r>
                        <a:rPr kumimoji="0" lang="tr-TR" sz="1800" b="0" i="0" u="none" strike="noStrike" cap="none" normalizeH="0" baseline="0" dirty="0">
                          <a:ln>
                            <a:noFill/>
                          </a:ln>
                          <a:solidFill>
                            <a:srgbClr val="003366"/>
                          </a:solidFill>
                          <a:effectLst/>
                          <a:latin typeface="MS Sans Serif"/>
                          <a:cs typeface="Times New Roman" pitchFamily="18" charset="0"/>
                        </a:rPr>
                        <a:t>İkamet veya ikamet amaçlı olmayan binaların inşaatı</a:t>
                      </a: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8"/>
                  </a:ext>
                </a:extLst>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9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0DF592F7-2075-9B4B-BB4F-F88EFA7005E2}"/>
              </a:ext>
            </a:extLst>
          </p:cNvPr>
          <p:cNvSpPr>
            <a:spLocks noGrp="1" noChangeArrowheads="1"/>
          </p:cNvSpPr>
          <p:nvPr>
            <p:ph type="title" idx="4294967295"/>
          </p:nvPr>
        </p:nvSpPr>
        <p:spPr>
          <a:xfrm>
            <a:off x="1919288" y="692151"/>
            <a:ext cx="8229600" cy="379413"/>
          </a:xfrm>
        </p:spPr>
        <p:txBody>
          <a:bodyPr>
            <a:normAutofit fontScale="90000"/>
          </a:bodyPr>
          <a:lstStyle/>
          <a:p>
            <a:r>
              <a:rPr lang="tr-TR" altLang="tr-TR" sz="2800" dirty="0">
                <a:solidFill>
                  <a:schemeClr val="accent3"/>
                </a:solidFill>
              </a:rPr>
              <a:t>CPA 2008 ve NACE Rev.2 FARKLILIKLARI</a:t>
            </a:r>
          </a:p>
        </p:txBody>
      </p:sp>
      <p:graphicFrame>
        <p:nvGraphicFramePr>
          <p:cNvPr id="41019" name="Group 59">
            <a:extLst>
              <a:ext uri="{FF2B5EF4-FFF2-40B4-BE49-F238E27FC236}">
                <a16:creationId xmlns:a16="http://schemas.microsoft.com/office/drawing/2014/main" id="{F276194C-390F-AA48-B4A3-DF5C8B8302E4}"/>
              </a:ext>
            </a:extLst>
          </p:cNvPr>
          <p:cNvGraphicFramePr>
            <a:graphicFrameLocks noGrp="1"/>
          </p:cNvGraphicFramePr>
          <p:nvPr>
            <p:extLst>
              <p:ext uri="{D42A27DB-BD31-4B8C-83A1-F6EECF244321}">
                <p14:modId xmlns:p14="http://schemas.microsoft.com/office/powerpoint/2010/main" val="123313684"/>
              </p:ext>
            </p:extLst>
          </p:nvPr>
        </p:nvGraphicFramePr>
        <p:xfrm>
          <a:off x="863599" y="1196976"/>
          <a:ext cx="10701867" cy="5038728"/>
        </p:xfrm>
        <a:graphic>
          <a:graphicData uri="http://schemas.openxmlformats.org/drawingml/2006/table">
            <a:tbl>
              <a:tblPr/>
              <a:tblGrid>
                <a:gridCol w="1043524">
                  <a:extLst>
                    <a:ext uri="{9D8B030D-6E8A-4147-A177-3AD203B41FA5}">
                      <a16:colId xmlns:a16="http://schemas.microsoft.com/office/drawing/2014/main" val="20000"/>
                    </a:ext>
                  </a:extLst>
                </a:gridCol>
                <a:gridCol w="2148416">
                  <a:extLst>
                    <a:ext uri="{9D8B030D-6E8A-4147-A177-3AD203B41FA5}">
                      <a16:colId xmlns:a16="http://schemas.microsoft.com/office/drawing/2014/main" val="20001"/>
                    </a:ext>
                  </a:extLst>
                </a:gridCol>
                <a:gridCol w="723190">
                  <a:extLst>
                    <a:ext uri="{9D8B030D-6E8A-4147-A177-3AD203B41FA5}">
                      <a16:colId xmlns:a16="http://schemas.microsoft.com/office/drawing/2014/main" val="20002"/>
                    </a:ext>
                  </a:extLst>
                </a:gridCol>
                <a:gridCol w="6786737">
                  <a:extLst>
                    <a:ext uri="{9D8B030D-6E8A-4147-A177-3AD203B41FA5}">
                      <a16:colId xmlns:a16="http://schemas.microsoft.com/office/drawing/2014/main" val="20003"/>
                    </a:ext>
                  </a:extLst>
                </a:gridCol>
              </a:tblGrid>
              <a:tr h="4318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dirty="0">
                          <a:ln>
                            <a:noFill/>
                          </a:ln>
                          <a:solidFill>
                            <a:srgbClr val="003366"/>
                          </a:solidFill>
                          <a:effectLst/>
                          <a:latin typeface="MS Sans Serif"/>
                          <a:cs typeface="Arial" pitchFamily="34" charset="0"/>
                        </a:rPr>
                        <a:t>CPA 2008</a:t>
                      </a: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marL="91444" marR="91444" marT="45731" marB="4573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rgbClr val="003366"/>
                          </a:solidFill>
                          <a:effectLst/>
                          <a:latin typeface="MS Sans Serif"/>
                          <a:cs typeface="Arial" pitchFamily="34" charset="0"/>
                        </a:rPr>
                        <a:t>CPA 2008 TANIM</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rgbClr val="003366"/>
                          </a:solidFill>
                          <a:effectLst/>
                          <a:latin typeface="MS Sans Serif"/>
                          <a:cs typeface="Arial" pitchFamily="34" charset="0"/>
                        </a:rPr>
                        <a:t>NACE Rev.2</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dirty="0">
                          <a:ln>
                            <a:noFill/>
                          </a:ln>
                          <a:solidFill>
                            <a:srgbClr val="003366"/>
                          </a:solidFill>
                          <a:effectLst/>
                          <a:latin typeface="MS Sans Serif"/>
                          <a:cs typeface="Arial" pitchFamily="34" charset="0"/>
                        </a:rPr>
                        <a:t>NACE </a:t>
                      </a:r>
                      <a:r>
                        <a:rPr kumimoji="0" lang="tr-TR" sz="1000" b="1" i="0" u="none" strike="noStrike" cap="none" normalizeH="0" baseline="0" dirty="0" err="1">
                          <a:ln>
                            <a:noFill/>
                          </a:ln>
                          <a:solidFill>
                            <a:srgbClr val="003366"/>
                          </a:solidFill>
                          <a:effectLst/>
                          <a:latin typeface="MS Sans Serif"/>
                          <a:cs typeface="Arial" pitchFamily="34" charset="0"/>
                        </a:rPr>
                        <a:t>Rev</a:t>
                      </a:r>
                      <a:r>
                        <a:rPr kumimoji="0" lang="tr-TR" sz="1000" b="1" i="0" u="none" strike="noStrike" cap="none" normalizeH="0" baseline="0" dirty="0">
                          <a:ln>
                            <a:noFill/>
                          </a:ln>
                          <a:solidFill>
                            <a:srgbClr val="003366"/>
                          </a:solidFill>
                          <a:effectLst/>
                          <a:latin typeface="MS Sans Serif"/>
                          <a:cs typeface="Arial" pitchFamily="34" charset="0"/>
                        </a:rPr>
                        <a:t>.2 tanım</a:t>
                      </a: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marL="91444" marR="91444" marT="45731" marB="4573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0"/>
                  </a:ext>
                </a:extLst>
              </a:tr>
              <a:tr h="465138">
                <a:tc rowSpan="1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rgbClr val="003366"/>
                          </a:solidFill>
                          <a:effectLst/>
                          <a:latin typeface="MS Sans Serif"/>
                          <a:cs typeface="Arial" pitchFamily="34" charset="0"/>
                        </a:rPr>
                        <a:t>47.00</a:t>
                      </a:r>
                      <a:endParaRPr kumimoji="0" lang="tr-TR" sz="2000" b="1" i="0" u="none" strike="noStrike" cap="none" normalizeH="0" baseline="0" dirty="0">
                        <a:ln>
                          <a:noFill/>
                        </a:ln>
                        <a:solidFill>
                          <a:schemeClr val="tx1"/>
                        </a:solidFill>
                        <a:effectLst/>
                        <a:latin typeface="Arial" pitchFamily="34" charset="0"/>
                        <a:cs typeface="Arial" pitchFamily="34" charset="0"/>
                      </a:endParaRPr>
                    </a:p>
                  </a:txBody>
                  <a:tcPr marL="91444" marR="91444" marT="45731" marB="4573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rowSpan="1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rgbClr val="003366"/>
                          </a:solidFill>
                          <a:effectLst/>
                          <a:latin typeface="Arial" pitchFamily="34" charset="0"/>
                          <a:cs typeface="Arial" pitchFamily="34" charset="0"/>
                          <a:hlinkClick r:id="rId2" action="ppaction://hlinkfile"/>
                        </a:rPr>
                        <a:t>Perakende</a:t>
                      </a:r>
                      <a:r>
                        <a:rPr kumimoji="0" lang="tr-TR" sz="2000" b="1" i="0" u="none" strike="noStrike" cap="none" normalizeH="0" baseline="0" dirty="0">
                          <a:ln>
                            <a:noFill/>
                          </a:ln>
                          <a:solidFill>
                            <a:srgbClr val="003366"/>
                          </a:solidFill>
                          <a:effectLst/>
                          <a:latin typeface="Arial" pitchFamily="34" charset="0"/>
                          <a:cs typeface="Arial" pitchFamily="34" charset="0"/>
                        </a:rPr>
                        <a:t> (motorlu taşıtlar ve motosikletler hariç) satış hizmetleri</a:t>
                      </a:r>
                      <a:endParaRPr kumimoji="0" lang="tr-TR" sz="2000" b="0" i="0" u="none" strike="noStrike" cap="none" normalizeH="0" baseline="0" dirty="0">
                        <a:ln>
                          <a:noFill/>
                        </a:ln>
                        <a:solidFill>
                          <a:schemeClr val="tx1"/>
                        </a:solidFill>
                        <a:effectLst/>
                        <a:latin typeface="Arial" pitchFamily="34" charset="0"/>
                        <a:cs typeface="Arial" pitchFamily="34" charset="0"/>
                      </a:endParaRPr>
                    </a:p>
                  </a:txBody>
                  <a:tcPr marL="91444" marR="91444" marT="45731" marB="4573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47.11</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edilmemiş mağazalarda gıda, içecek veya tütün ağırlıklı perakende ticaret</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1"/>
                  </a:ext>
                </a:extLst>
              </a:tr>
              <a:tr h="282575">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47.19</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edilmemiş mağazalarda yapılan diğer perakende ticaret</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2"/>
                  </a:ext>
                </a:extLst>
              </a:tr>
              <a:tr h="282575">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47.21</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mağazalardaki meyve ve sebze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3"/>
                  </a:ext>
                </a:extLst>
              </a:tr>
              <a:tr h="396875">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47.22</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mağazalardaki et ve et ürünlerinin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4"/>
                  </a:ext>
                </a:extLst>
              </a:tr>
              <a:tr h="465138">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47.23</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mağazalardaki balık, kabuklu hayvanlar ve yumuşakçaların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5"/>
                  </a:ext>
                </a:extLst>
              </a:tr>
              <a:tr h="471488">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47.24</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mağazalardaki ekmek, pastalar, unlu mamuller ve şekerli ürünlerin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6"/>
                  </a:ext>
                </a:extLst>
              </a:tr>
              <a:tr h="282575">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47.25</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mağazalardaki içeceklerin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7"/>
                  </a:ext>
                </a:extLst>
              </a:tr>
              <a:tr h="282575">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47.26</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mağazalardaki tütün ürünlerinin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8"/>
                  </a:ext>
                </a:extLst>
              </a:tr>
              <a:tr h="465138">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47.29</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mağazalardaki diğer gıda ürünlerinin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9"/>
                  </a:ext>
                </a:extLst>
              </a:tr>
              <a:tr h="282575">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47.30</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 otomotiv yakıtının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10"/>
                  </a:ext>
                </a:extLst>
              </a:tr>
              <a:tr h="465138">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47.41</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 bilgisayarların, çevre donanımlarının ve yazılım programlarının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11"/>
                  </a:ext>
                </a:extLst>
              </a:tr>
              <a:tr h="465138">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rgbClr val="003366"/>
                          </a:solidFill>
                          <a:effectLst/>
                          <a:latin typeface="MS Sans Serif"/>
                          <a:cs typeface="Arial" pitchFamily="34" charset="0"/>
                        </a:rPr>
                        <a:t>47.42</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dirty="0">
                          <a:ln>
                            <a:noFill/>
                          </a:ln>
                          <a:solidFill>
                            <a:srgbClr val="003366"/>
                          </a:solidFill>
                          <a:effectLst/>
                          <a:latin typeface="MS Sans Serif"/>
                          <a:cs typeface="Arial" pitchFamily="34" charset="0"/>
                        </a:rPr>
                        <a:t>Belirli bir mala tahsis edilmiş mağazalarda telekomünikasyon teçhizatının perakende ticareti</a:t>
                      </a:r>
                      <a:endParaRPr kumimoji="0" lang="tr-TR" sz="1100" b="0" i="0" u="none" strike="noStrike" cap="none" normalizeH="0" baseline="0" dirty="0">
                        <a:ln>
                          <a:noFill/>
                        </a:ln>
                        <a:solidFill>
                          <a:schemeClr val="tx1"/>
                        </a:solidFill>
                        <a:effectLst/>
                        <a:latin typeface="Arial" pitchFamily="34" charset="0"/>
                        <a:cs typeface="Arial" pitchFamily="34" charset="0"/>
                      </a:endParaRPr>
                    </a:p>
                  </a:txBody>
                  <a:tcPr marL="91444" marR="91444"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12"/>
                  </a:ext>
                </a:extLst>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0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graphicFrame>
        <p:nvGraphicFramePr>
          <p:cNvPr id="6" name="Group 271">
            <a:extLst>
              <a:ext uri="{FF2B5EF4-FFF2-40B4-BE49-F238E27FC236}">
                <a16:creationId xmlns:a16="http://schemas.microsoft.com/office/drawing/2014/main" id="{FD3EC211-FB3A-6A44-818C-1F03560CDF47}"/>
              </a:ext>
            </a:extLst>
          </p:cNvPr>
          <p:cNvGraphicFramePr>
            <a:graphicFrameLocks noGrp="1"/>
          </p:cNvGraphicFramePr>
          <p:nvPr>
            <p:ph sz="half" idx="2"/>
            <p:extLst>
              <p:ext uri="{D42A27DB-BD31-4B8C-83A1-F6EECF244321}">
                <p14:modId xmlns:p14="http://schemas.microsoft.com/office/powerpoint/2010/main" val="397730364"/>
              </p:ext>
            </p:extLst>
          </p:nvPr>
        </p:nvGraphicFramePr>
        <p:xfrm>
          <a:off x="829733" y="1196976"/>
          <a:ext cx="10684934" cy="5116537"/>
        </p:xfrm>
        <a:graphic>
          <a:graphicData uri="http://schemas.openxmlformats.org/drawingml/2006/table">
            <a:tbl>
              <a:tblPr/>
              <a:tblGrid>
                <a:gridCol w="1562808">
                  <a:extLst>
                    <a:ext uri="{9D8B030D-6E8A-4147-A177-3AD203B41FA5}">
                      <a16:colId xmlns:a16="http://schemas.microsoft.com/office/drawing/2014/main" val="20000"/>
                    </a:ext>
                  </a:extLst>
                </a:gridCol>
                <a:gridCol w="2397838">
                  <a:extLst>
                    <a:ext uri="{9D8B030D-6E8A-4147-A177-3AD203B41FA5}">
                      <a16:colId xmlns:a16="http://schemas.microsoft.com/office/drawing/2014/main" val="20001"/>
                    </a:ext>
                  </a:extLst>
                </a:gridCol>
                <a:gridCol w="1204665">
                  <a:extLst>
                    <a:ext uri="{9D8B030D-6E8A-4147-A177-3AD203B41FA5}">
                      <a16:colId xmlns:a16="http://schemas.microsoft.com/office/drawing/2014/main" val="20002"/>
                    </a:ext>
                  </a:extLst>
                </a:gridCol>
                <a:gridCol w="5519623">
                  <a:extLst>
                    <a:ext uri="{9D8B030D-6E8A-4147-A177-3AD203B41FA5}">
                      <a16:colId xmlns:a16="http://schemas.microsoft.com/office/drawing/2014/main" val="20003"/>
                    </a:ext>
                  </a:extLst>
                </a:gridCol>
              </a:tblGrid>
              <a:tr h="638596">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0" lang="tr-TR" sz="1800" b="1" i="0" u="none" strike="noStrike" cap="none" normalizeH="0" baseline="0" dirty="0">
                          <a:ln>
                            <a:noFill/>
                          </a:ln>
                          <a:solidFill>
                            <a:srgbClr val="003366"/>
                          </a:solidFill>
                          <a:effectLst/>
                          <a:latin typeface="MS Sans Serif"/>
                          <a:cs typeface="Arial" pitchFamily="34" charset="0"/>
                        </a:rPr>
                        <a:t>CPA 2008</a:t>
                      </a:r>
                      <a:endParaRPr kumimoji="0" lang="tr-TR" sz="1800" b="0" i="0" u="none" strike="noStrike" cap="none" normalizeH="0" baseline="0" dirty="0">
                        <a:ln>
                          <a:noFill/>
                        </a:ln>
                        <a:solidFill>
                          <a:schemeClr val="tx1"/>
                        </a:solidFill>
                        <a:effectLst/>
                        <a:latin typeface="Arial" pitchFamily="34" charset="0"/>
                        <a:cs typeface="Arial" pitchFamily="34" charset="0"/>
                      </a:endParaRPr>
                    </a:p>
                  </a:txBody>
                  <a:tcPr marL="91438" marR="91438" marT="44993" marB="4499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rgbClr val="003366"/>
                          </a:solidFill>
                          <a:effectLst/>
                          <a:latin typeface="MS Sans Serif"/>
                          <a:cs typeface="Arial" pitchFamily="34" charset="0"/>
                        </a:rPr>
                        <a:t>CPA 2008 TANIM</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rgbClr val="003366"/>
                          </a:solidFill>
                          <a:effectLst/>
                          <a:latin typeface="MS Sans Serif"/>
                          <a:cs typeface="Arial" pitchFamily="34" charset="0"/>
                        </a:rPr>
                        <a:t>NACE Rev.2</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rgbClr val="003366"/>
                          </a:solidFill>
                          <a:effectLst/>
                          <a:latin typeface="MS Sans Serif"/>
                          <a:cs typeface="Arial" pitchFamily="34" charset="0"/>
                        </a:rPr>
                        <a:t>NACE Rev.2 tanım</a:t>
                      </a:r>
                      <a:endParaRPr kumimoji="0" lang="tr-TR" sz="18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0"/>
                  </a:ext>
                </a:extLst>
              </a:tr>
              <a:tr h="492063">
                <a:tc rowSpan="10">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rgbClr val="003366"/>
                          </a:solidFill>
                          <a:effectLst/>
                          <a:latin typeface="MS Sans Serif"/>
                          <a:cs typeface="Arial" pitchFamily="34" charset="0"/>
                        </a:rPr>
                        <a:t>47.00</a:t>
                      </a:r>
                      <a:endParaRPr kumimoji="0" lang="tr-TR" sz="2000" b="1" i="0" u="none" strike="noStrike" cap="none" normalizeH="0" baseline="0" dirty="0">
                        <a:ln>
                          <a:noFill/>
                        </a:ln>
                        <a:solidFill>
                          <a:schemeClr val="tx1"/>
                        </a:solidFill>
                        <a:effectLst/>
                        <a:latin typeface="Arial" pitchFamily="34" charset="0"/>
                        <a:cs typeface="Arial" pitchFamily="34" charset="0"/>
                      </a:endParaRPr>
                    </a:p>
                  </a:txBody>
                  <a:tcPr marL="91438" marR="91438" marT="44993" marB="4499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rowSpan="10">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rgbClr val="003366"/>
                          </a:solidFill>
                          <a:effectLst/>
                          <a:latin typeface="Arial" pitchFamily="34" charset="0"/>
                          <a:cs typeface="Arial" pitchFamily="34" charset="0"/>
                        </a:rPr>
                        <a:t>Perakende (motorlu taşıtlar ve motosikletler hariç) satış hizmetleri</a:t>
                      </a:r>
                      <a:endParaRPr kumimoji="0" lang="tr-TR"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ctr" latinLnBrk="0" hangingPunct="1">
                        <a:lnSpc>
                          <a:spcPct val="1000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Arial" pitchFamily="34" charset="0"/>
                        <a:cs typeface="Arial" pitchFamily="34" charset="0"/>
                      </a:endParaRPr>
                    </a:p>
                  </a:txBody>
                  <a:tcPr marL="91438" marR="91438" marT="44993" marB="4499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ACD"/>
                    </a:solid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47.75</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 kozmetik ve kişisel bakım malzemelerinin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1"/>
                  </a:ext>
                </a:extLst>
              </a:tr>
              <a:tr h="492063">
                <a:tc vMerge="1">
                  <a:txBody>
                    <a:bodyPr/>
                    <a:lstStyle/>
                    <a:p>
                      <a:endParaRPr lang="tr-TR"/>
                    </a:p>
                  </a:txBody>
                  <a:tcPr/>
                </a:tc>
                <a:tc vMerge="1">
                  <a:txBody>
                    <a:bodyPr/>
                    <a:lstStyle/>
                    <a:p>
                      <a:endParaRPr lang="tr-TR"/>
                    </a:p>
                  </a:txBody>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47.76</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 çiçek, bitki, tohum, gübre, ev hayvanları ve ev hayvanları yemleri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2"/>
                  </a:ext>
                </a:extLst>
              </a:tr>
              <a:tr h="493624">
                <a:tc vMerge="1">
                  <a:txBody>
                    <a:bodyPr/>
                    <a:lstStyle/>
                    <a:p>
                      <a:endParaRPr lang="tr-TR"/>
                    </a:p>
                  </a:txBody>
                  <a:tcPr/>
                </a:tc>
                <a:tc vMerge="1">
                  <a:txBody>
                    <a:bodyPr/>
                    <a:lstStyle/>
                    <a:p>
                      <a:endParaRPr lang="tr-TR"/>
                    </a:p>
                  </a:txBody>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47.77</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dirty="0">
                          <a:ln>
                            <a:noFill/>
                          </a:ln>
                          <a:solidFill>
                            <a:srgbClr val="003366"/>
                          </a:solidFill>
                          <a:effectLst/>
                          <a:latin typeface="MS Sans Serif"/>
                          <a:cs typeface="Arial" pitchFamily="34" charset="0"/>
                        </a:rPr>
                        <a:t>Belirli bir mala tahsis edilmiş mağazalarda saat ve mücevher perakende ticareti</a:t>
                      </a:r>
                      <a:endParaRPr kumimoji="0" lang="tr-TR" sz="1100" b="0" i="0" u="none" strike="noStrike" cap="none" normalizeH="0" baseline="0" dirty="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3"/>
                  </a:ext>
                </a:extLst>
              </a:tr>
              <a:tr h="492063">
                <a:tc vMerge="1">
                  <a:txBody>
                    <a:bodyPr/>
                    <a:lstStyle/>
                    <a:p>
                      <a:endParaRPr lang="tr-TR"/>
                    </a:p>
                  </a:txBody>
                  <a:tcPr/>
                </a:tc>
                <a:tc vMerge="1">
                  <a:txBody>
                    <a:bodyPr/>
                    <a:lstStyle/>
                    <a:p>
                      <a:endParaRPr lang="tr-TR"/>
                    </a:p>
                  </a:txBody>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47.78</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Belirli bir mala tahsis edilmiş mağazalarda diğer yeni malların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4"/>
                  </a:ext>
                </a:extLst>
              </a:tr>
              <a:tr h="303334">
                <a:tc vMerge="1">
                  <a:txBody>
                    <a:bodyPr/>
                    <a:lstStyle/>
                    <a:p>
                      <a:endParaRPr lang="tr-TR"/>
                    </a:p>
                  </a:txBody>
                  <a:tcPr/>
                </a:tc>
                <a:tc vMerge="1">
                  <a:txBody>
                    <a:bodyPr/>
                    <a:lstStyle/>
                    <a:p>
                      <a:endParaRPr lang="tr-TR"/>
                    </a:p>
                  </a:txBody>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47.79</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Kullanılmış malların satıldığı mağazalardaki perakende ticaret</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5"/>
                  </a:ext>
                </a:extLst>
              </a:tr>
              <a:tr h="492063">
                <a:tc vMerge="1">
                  <a:txBody>
                    <a:bodyPr/>
                    <a:lstStyle/>
                    <a:p>
                      <a:endParaRPr lang="tr-TR"/>
                    </a:p>
                  </a:txBody>
                  <a:tcPr/>
                </a:tc>
                <a:tc vMerge="1">
                  <a:txBody>
                    <a:bodyPr/>
                    <a:lstStyle/>
                    <a:p>
                      <a:endParaRPr lang="tr-TR"/>
                    </a:p>
                  </a:txBody>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47.81</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Tezgahlar ve pazar yerleri vasıtasıyla gıda, içecek ve tütün ürünleri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6"/>
                  </a:ext>
                </a:extLst>
              </a:tr>
              <a:tr h="492063">
                <a:tc vMerge="1">
                  <a:txBody>
                    <a:bodyPr/>
                    <a:lstStyle/>
                    <a:p>
                      <a:endParaRPr lang="tr-TR"/>
                    </a:p>
                  </a:txBody>
                  <a:tcPr/>
                </a:tc>
                <a:tc vMerge="1">
                  <a:txBody>
                    <a:bodyPr/>
                    <a:lstStyle/>
                    <a:p>
                      <a:endParaRPr lang="tr-TR"/>
                    </a:p>
                  </a:txBody>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47.82</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Tezgahlar ve pazar yerleri vasıtasıyla tekstil, giyim eşyası ve ayakkabı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7"/>
                  </a:ext>
                </a:extLst>
              </a:tr>
              <a:tr h="492063">
                <a:tc vMerge="1">
                  <a:txBody>
                    <a:bodyPr/>
                    <a:lstStyle/>
                    <a:p>
                      <a:endParaRPr lang="tr-TR"/>
                    </a:p>
                  </a:txBody>
                  <a:tcPr/>
                </a:tc>
                <a:tc vMerge="1">
                  <a:txBody>
                    <a:bodyPr/>
                    <a:lstStyle/>
                    <a:p>
                      <a:endParaRPr lang="tr-TR"/>
                    </a:p>
                  </a:txBody>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47.89</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Tezgahlar ve pazar yerleri vasıtasıyla diğer malların perakende ticareti</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8"/>
                  </a:ext>
                </a:extLst>
              </a:tr>
              <a:tr h="303334">
                <a:tc vMerge="1">
                  <a:txBody>
                    <a:bodyPr/>
                    <a:lstStyle/>
                    <a:p>
                      <a:endParaRPr lang="tr-TR"/>
                    </a:p>
                  </a:txBody>
                  <a:tcPr/>
                </a:tc>
                <a:tc vMerge="1">
                  <a:txBody>
                    <a:bodyPr/>
                    <a:lstStyle/>
                    <a:p>
                      <a:endParaRPr lang="tr-TR"/>
                    </a:p>
                  </a:txBody>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47.91</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rgbClr val="003366"/>
                          </a:solidFill>
                          <a:effectLst/>
                          <a:latin typeface="MS Sans Serif"/>
                          <a:cs typeface="Arial" pitchFamily="34" charset="0"/>
                        </a:rPr>
                        <a:t>Posta yoluyla veya internet üzerinden yapılan perakende ticaret</a:t>
                      </a:r>
                      <a:endParaRPr kumimoji="0" lang="tr-TR" sz="11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09"/>
                  </a:ext>
                </a:extLst>
              </a:tr>
              <a:tr h="425247">
                <a:tc vMerge="1">
                  <a:txBody>
                    <a:bodyPr/>
                    <a:lstStyle/>
                    <a:p>
                      <a:endParaRPr lang="tr-TR"/>
                    </a:p>
                  </a:txBody>
                  <a:tcPr/>
                </a:tc>
                <a:tc vMerge="1">
                  <a:txBody>
                    <a:bodyPr/>
                    <a:lstStyle/>
                    <a:p>
                      <a:endParaRPr lang="tr-TR"/>
                    </a:p>
                  </a:txBody>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rgbClr val="003366"/>
                          </a:solidFill>
                          <a:effectLst/>
                          <a:latin typeface="MS Sans Serif"/>
                          <a:cs typeface="Arial" pitchFamily="34" charset="0"/>
                        </a:rPr>
                        <a:t>47.99</a:t>
                      </a:r>
                      <a:endParaRPr kumimoji="0" lang="tr-TR" sz="1400" b="0" i="0" u="none" strike="noStrike" cap="none" normalizeH="0" baseline="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100" b="0" i="0" u="none" strike="noStrike" cap="none" normalizeH="0" baseline="0" dirty="0">
                          <a:ln>
                            <a:noFill/>
                          </a:ln>
                          <a:solidFill>
                            <a:srgbClr val="003366"/>
                          </a:solidFill>
                          <a:effectLst/>
                          <a:latin typeface="MS Sans Serif"/>
                          <a:cs typeface="Arial" pitchFamily="34" charset="0"/>
                        </a:rPr>
                        <a:t>Mağazalar, tezgahlar ve pazar yerleri dışında yapılan diğer perakende ticaret</a:t>
                      </a:r>
                      <a:endParaRPr kumimoji="0" lang="tr-TR" sz="1100" b="0" i="0" u="none" strike="noStrike" cap="none" normalizeH="0" baseline="0" dirty="0">
                        <a:ln>
                          <a:noFill/>
                        </a:ln>
                        <a:solidFill>
                          <a:schemeClr val="tx1"/>
                        </a:solidFill>
                        <a:effectLst/>
                        <a:latin typeface="Arial" pitchFamily="34" charset="0"/>
                        <a:cs typeface="Arial" pitchFamily="34" charset="0"/>
                      </a:endParaRPr>
                    </a:p>
                  </a:txBody>
                  <a:tcPr marL="91438" marR="91438" marT="44993" marB="4499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3E3"/>
                    </a:solidFill>
                  </a:tcPr>
                </a:tc>
                <a:extLst>
                  <a:ext uri="{0D108BD9-81ED-4DB2-BD59-A6C34878D82A}">
                    <a16:rowId xmlns:a16="http://schemas.microsoft.com/office/drawing/2014/main" val="10010"/>
                  </a:ext>
                </a:extLst>
              </a:tr>
            </a:tbl>
          </a:graphicData>
        </a:graphic>
      </p:graphicFrame>
      <p:sp>
        <p:nvSpPr>
          <p:cNvPr id="41007" name="Rectangle 2">
            <a:extLst>
              <a:ext uri="{FF2B5EF4-FFF2-40B4-BE49-F238E27FC236}">
                <a16:creationId xmlns:a16="http://schemas.microsoft.com/office/drawing/2014/main" id="{E4153A1B-3BDA-E748-8E6F-98B883BF5921}"/>
              </a:ext>
            </a:extLst>
          </p:cNvPr>
          <p:cNvSpPr>
            <a:spLocks noChangeArrowheads="1"/>
          </p:cNvSpPr>
          <p:nvPr/>
        </p:nvSpPr>
        <p:spPr bwMode="auto">
          <a:xfrm>
            <a:off x="1919288" y="692151"/>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a:spcBef>
                <a:spcPct val="0"/>
              </a:spcBef>
              <a:buFontTx/>
              <a:buNone/>
            </a:pPr>
            <a:r>
              <a:rPr lang="tr-TR" altLang="tr-TR" sz="2800" dirty="0">
                <a:solidFill>
                  <a:schemeClr val="accent3"/>
                </a:solidFill>
                <a:cs typeface="Arial" panose="020B0604020202020204" pitchFamily="34" charset="0"/>
              </a:rPr>
              <a:t>CPA 2008 ve NACE Rev.2 FARKLILIKLARI</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9C832934-727E-CD4D-915E-B58A8051723A}"/>
              </a:ext>
            </a:extLst>
          </p:cNvPr>
          <p:cNvSpPr>
            <a:spLocks noGrp="1" noChangeArrowheads="1"/>
          </p:cNvSpPr>
          <p:nvPr>
            <p:ph type="title" idx="4294967295"/>
          </p:nvPr>
        </p:nvSpPr>
        <p:spPr>
          <a:xfrm>
            <a:off x="700088" y="2808817"/>
            <a:ext cx="4870979" cy="936625"/>
          </a:xfrm>
        </p:spPr>
        <p:txBody>
          <a:bodyPr>
            <a:normAutofit fontScale="90000"/>
          </a:bodyPr>
          <a:lstStyle/>
          <a:p>
            <a:pPr algn="l"/>
            <a:r>
              <a:rPr lang="tr-TR" altLang="tr-TR" sz="3200"/>
              <a:t>DÖNÜŞÜM TABLOLARI</a:t>
            </a:r>
            <a:endParaRPr lang="tr-TR" altLang="tr-TR" sz="3200" dirty="0"/>
          </a:p>
        </p:txBody>
      </p:sp>
      <p:sp>
        <p:nvSpPr>
          <p:cNvPr id="284675" name="Rectangle 3">
            <a:extLst>
              <a:ext uri="{FF2B5EF4-FFF2-40B4-BE49-F238E27FC236}">
                <a16:creationId xmlns:a16="http://schemas.microsoft.com/office/drawing/2014/main" id="{CA0086D2-7977-5A47-939E-8D94C29DE133}"/>
              </a:ext>
            </a:extLst>
          </p:cNvPr>
          <p:cNvSpPr>
            <a:spLocks noGrp="1" noChangeArrowheads="1"/>
          </p:cNvSpPr>
          <p:nvPr>
            <p:ph type="body" sz="half" idx="4294967295"/>
          </p:nvPr>
        </p:nvSpPr>
        <p:spPr>
          <a:xfrm>
            <a:off x="5420255" y="1628776"/>
            <a:ext cx="8064500" cy="3746500"/>
          </a:xfrm>
        </p:spPr>
        <p:txBody>
          <a:bodyPr/>
          <a:lstStyle/>
          <a:p>
            <a:r>
              <a:rPr lang="tr-TR" altLang="tr-TR"/>
              <a:t>CPC - CPA</a:t>
            </a:r>
          </a:p>
          <a:p>
            <a:r>
              <a:rPr lang="tr-TR" altLang="tr-TR"/>
              <a:t>HS - CPA</a:t>
            </a:r>
          </a:p>
          <a:p>
            <a:r>
              <a:rPr lang="tr-TR" altLang="tr-TR"/>
              <a:t>CN – CPA</a:t>
            </a:r>
          </a:p>
          <a:p>
            <a:r>
              <a:rPr lang="tr-TR" altLang="tr-TR"/>
              <a:t>PRODCOM - CPA</a:t>
            </a:r>
          </a:p>
          <a:p>
            <a:r>
              <a:rPr lang="tr-TR" altLang="tr-TR">
                <a:hlinkClick r:id="rId2" action="ppaction://hlinkfile"/>
              </a:rPr>
              <a:t>NACE  - CPA</a:t>
            </a:r>
            <a:endParaRPr lang="tr-TR" altLang="tr-TR"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4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46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46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46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46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67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1" name="Rectangle 2">
            <a:extLst>
              <a:ext uri="{FF2B5EF4-FFF2-40B4-BE49-F238E27FC236}">
                <a16:creationId xmlns:a16="http://schemas.microsoft.com/office/drawing/2014/main" id="{DD04E0A3-2CE6-D943-ADD4-F9BABFBAD58B}"/>
              </a:ext>
            </a:extLst>
          </p:cNvPr>
          <p:cNvSpPr>
            <a:spLocks noGrp="1" noChangeArrowheads="1"/>
          </p:cNvSpPr>
          <p:nvPr>
            <p:ph type="title" idx="4294967295"/>
          </p:nvPr>
        </p:nvSpPr>
        <p:spPr>
          <a:xfrm>
            <a:off x="0" y="571500"/>
            <a:ext cx="8715375" cy="785813"/>
          </a:xfrm>
        </p:spPr>
        <p:txBody>
          <a:bodyPr>
            <a:normAutofit fontScale="90000"/>
          </a:bodyPr>
          <a:lstStyle/>
          <a:p>
            <a:pPr algn="just"/>
            <a:r>
              <a:rPr lang="tr-TR" altLang="tr-TR" sz="2000"/>
              <a:t>SINIFLAMANIN BAŞLIĞINDA AÇIKÇA YER ALMAYAN BİR ÜRÜNÜN KODUNUN BELİRLENMESİ ÖRNEK-BANYO KESESİ</a:t>
            </a:r>
          </a:p>
        </p:txBody>
      </p:sp>
      <p:sp>
        <p:nvSpPr>
          <p:cNvPr id="43012" name="Rectangle 6">
            <a:extLst>
              <a:ext uri="{FF2B5EF4-FFF2-40B4-BE49-F238E27FC236}">
                <a16:creationId xmlns:a16="http://schemas.microsoft.com/office/drawing/2014/main" id="{77FF8896-13BA-9B4A-949B-FE66B88414BE}"/>
              </a:ext>
            </a:extLst>
          </p:cNvPr>
          <p:cNvSpPr>
            <a:spLocks noChangeArrowheads="1"/>
          </p:cNvSpPr>
          <p:nvPr/>
        </p:nvSpPr>
        <p:spPr bwMode="auto">
          <a:xfrm>
            <a:off x="1452563" y="4275108"/>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43013" name="Rectangle 7">
            <a:extLst>
              <a:ext uri="{FF2B5EF4-FFF2-40B4-BE49-F238E27FC236}">
                <a16:creationId xmlns:a16="http://schemas.microsoft.com/office/drawing/2014/main" id="{66F410DD-4A7F-5042-ACBF-3EE9634BA06C}"/>
              </a:ext>
            </a:extLst>
          </p:cNvPr>
          <p:cNvSpPr>
            <a:spLocks noChangeArrowheads="1"/>
          </p:cNvSpPr>
          <p:nvPr/>
        </p:nvSpPr>
        <p:spPr bwMode="auto">
          <a:xfrm>
            <a:off x="1524001" y="4370358"/>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pic>
        <p:nvPicPr>
          <p:cNvPr id="23591" name="Picture 39" descr="https://encrypted-tbn0.gstatic.com/images?q=tbn:ANd9GcRGbjiWlAGyEIBLFjt6TJUmpHMRjLbylq_3IqDklj2BVbw_3v5BBw">
            <a:extLst>
              <a:ext uri="{FF2B5EF4-FFF2-40B4-BE49-F238E27FC236}">
                <a16:creationId xmlns:a16="http://schemas.microsoft.com/office/drawing/2014/main" id="{18B599CE-693A-7F4F-83A6-6BB9190754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1" y="3571876"/>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38 Köşeleri Yuvarlanmış Dikdörtgen Belirtme Çizgisi">
            <a:extLst>
              <a:ext uri="{FF2B5EF4-FFF2-40B4-BE49-F238E27FC236}">
                <a16:creationId xmlns:a16="http://schemas.microsoft.com/office/drawing/2014/main" id="{8DDDC395-9B86-DD43-A1ED-71E76D3FFD03}"/>
              </a:ext>
            </a:extLst>
          </p:cNvPr>
          <p:cNvSpPr/>
          <p:nvPr/>
        </p:nvSpPr>
        <p:spPr>
          <a:xfrm>
            <a:off x="2024063" y="1428750"/>
            <a:ext cx="3357562" cy="2000250"/>
          </a:xfrm>
          <a:prstGeom prst="wedgeRoundRectCallout">
            <a:avLst>
              <a:gd name="adj1" fmla="val 46014"/>
              <a:gd name="adj2" fmla="val 58344"/>
              <a:gd name="adj3" fmla="val 16667"/>
            </a:avLst>
          </a:prstGeom>
          <a:solidFill>
            <a:srgbClr val="A953FF">
              <a:alpha val="65000"/>
            </a:srgbClr>
          </a:solidFill>
          <a:ln>
            <a:solidFill>
              <a:srgbClr val="6400C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dirty="0"/>
              <a:t>Banyo kesesinin ürün kodunu </a:t>
            </a:r>
            <a:r>
              <a:rPr lang="tr-TR" dirty="0" err="1"/>
              <a:t>CPA’de</a:t>
            </a:r>
            <a:r>
              <a:rPr lang="tr-TR" dirty="0"/>
              <a:t> ya da ilişkili bir başka sınıflama aracılığıyla bulamadım.</a:t>
            </a:r>
          </a:p>
        </p:txBody>
      </p:sp>
      <p:sp>
        <p:nvSpPr>
          <p:cNvPr id="40" name="39 Köşeleri Yuvarlanmış Dikdörtgen Belirtme Çizgisi">
            <a:extLst>
              <a:ext uri="{FF2B5EF4-FFF2-40B4-BE49-F238E27FC236}">
                <a16:creationId xmlns:a16="http://schemas.microsoft.com/office/drawing/2014/main" id="{010232A9-BAA5-8B41-82DA-BE4056EDAFB5}"/>
              </a:ext>
            </a:extLst>
          </p:cNvPr>
          <p:cNvSpPr/>
          <p:nvPr/>
        </p:nvSpPr>
        <p:spPr>
          <a:xfrm>
            <a:off x="6953251" y="1428750"/>
            <a:ext cx="3357563" cy="2000250"/>
          </a:xfrm>
          <a:prstGeom prst="wedgeRoundRectCallout">
            <a:avLst>
              <a:gd name="adj1" fmla="val -57970"/>
              <a:gd name="adj2" fmla="val 5972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u="sng" dirty="0"/>
              <a:t>Arama motorunda;</a:t>
            </a:r>
          </a:p>
          <a:p>
            <a:pPr algn="ctr" eaLnBrk="1" hangingPunct="1">
              <a:defRPr/>
            </a:pPr>
            <a:endParaRPr lang="tr-TR" dirty="0"/>
          </a:p>
          <a:p>
            <a:pPr algn="ctr" eaLnBrk="1" hangingPunct="1">
              <a:lnSpc>
                <a:spcPct val="120000"/>
              </a:lnSpc>
              <a:buFont typeface="Wingdings" pitchFamily="2" charset="2"/>
              <a:buChar char="ü"/>
              <a:defRPr/>
            </a:pPr>
            <a:r>
              <a:rPr lang="tr-TR" dirty="0"/>
              <a:t> Sırt kesesi tarife</a:t>
            </a:r>
          </a:p>
          <a:p>
            <a:pPr algn="ctr" eaLnBrk="1" hangingPunct="1">
              <a:lnSpc>
                <a:spcPct val="120000"/>
              </a:lnSpc>
              <a:buFont typeface="Wingdings" pitchFamily="2" charset="2"/>
              <a:buChar char="ü"/>
              <a:defRPr/>
            </a:pPr>
            <a:r>
              <a:rPr lang="tr-TR" dirty="0"/>
              <a:t> </a:t>
            </a:r>
            <a:r>
              <a:rPr lang="tr-TR" dirty="0" err="1"/>
              <a:t>Bath</a:t>
            </a:r>
            <a:r>
              <a:rPr lang="tr-TR" dirty="0"/>
              <a:t> </a:t>
            </a:r>
            <a:r>
              <a:rPr lang="tr-TR" dirty="0" err="1"/>
              <a:t>glove</a:t>
            </a:r>
            <a:r>
              <a:rPr lang="tr-TR" dirty="0"/>
              <a:t> </a:t>
            </a:r>
            <a:r>
              <a:rPr lang="tr-TR" dirty="0" err="1"/>
              <a:t>hs</a:t>
            </a:r>
            <a:r>
              <a:rPr lang="tr-TR" dirty="0"/>
              <a:t> </a:t>
            </a:r>
            <a:r>
              <a:rPr lang="tr-TR" dirty="0" err="1"/>
              <a:t>code</a:t>
            </a:r>
            <a:endParaRPr lang="tr-TR" dirty="0"/>
          </a:p>
        </p:txBody>
      </p:sp>
      <p:pic>
        <p:nvPicPr>
          <p:cNvPr id="23592" name="Picture 40">
            <a:extLst>
              <a:ext uri="{FF2B5EF4-FFF2-40B4-BE49-F238E27FC236}">
                <a16:creationId xmlns:a16="http://schemas.microsoft.com/office/drawing/2014/main" id="{6B3504C5-7CC6-BE43-9C52-A2F9E39D2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625" b="11131"/>
          <a:stretch>
            <a:fillRect/>
          </a:stretch>
        </p:blipFill>
        <p:spPr bwMode="auto">
          <a:xfrm>
            <a:off x="1523999"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41 Dikdörtgen">
            <a:extLst>
              <a:ext uri="{FF2B5EF4-FFF2-40B4-BE49-F238E27FC236}">
                <a16:creationId xmlns:a16="http://schemas.microsoft.com/office/drawing/2014/main" id="{1817C6C2-8322-B44E-976E-3E6C05A79767}"/>
              </a:ext>
            </a:extLst>
          </p:cNvPr>
          <p:cNvSpPr/>
          <p:nvPr/>
        </p:nvSpPr>
        <p:spPr>
          <a:xfrm>
            <a:off x="2095501" y="3214689"/>
            <a:ext cx="3286125" cy="7143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5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checkerboard(across)">
                                      <p:cBhvr>
                                        <p:cTn id="11" dur="500"/>
                                        <p:tgtEl>
                                          <p:spTgt spid="3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checkerboard(across)">
                                      <p:cBhvr>
                                        <p:cTn id="16" dur="500"/>
                                        <p:tgtEl>
                                          <p:spTgt spid="4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359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slide(fromBottom)">
                                      <p:cBhvr>
                                        <p:cTn id="2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7" name="Rectangle 2">
            <a:extLst>
              <a:ext uri="{FF2B5EF4-FFF2-40B4-BE49-F238E27FC236}">
                <a16:creationId xmlns:a16="http://schemas.microsoft.com/office/drawing/2014/main" id="{F0BA3718-A73A-0449-9672-E8637B81F9DC}"/>
              </a:ext>
            </a:extLst>
          </p:cNvPr>
          <p:cNvSpPr>
            <a:spLocks noGrp="1" noChangeArrowheads="1"/>
          </p:cNvSpPr>
          <p:nvPr>
            <p:ph type="title" idx="4294967295"/>
          </p:nvPr>
        </p:nvSpPr>
        <p:spPr>
          <a:xfrm>
            <a:off x="3148013" y="642938"/>
            <a:ext cx="9043987" cy="857250"/>
          </a:xfrm>
        </p:spPr>
        <p:txBody>
          <a:bodyPr>
            <a:normAutofit fontScale="90000"/>
          </a:bodyPr>
          <a:lstStyle/>
          <a:p>
            <a:pPr algn="l"/>
            <a:r>
              <a:rPr lang="tr-TR" altLang="tr-TR" sz="1600"/>
              <a:t>SINIFLAMANIN BAŞLIĞINDA AÇIKÇA YER ALMAYAN BİR ÜRÜNÜN KODUNUN BELİRLENMESİ ÖRNEK-BANYO KESESİ</a:t>
            </a:r>
          </a:p>
        </p:txBody>
      </p:sp>
      <p:grpSp>
        <p:nvGrpSpPr>
          <p:cNvPr id="2" name="10 Grup">
            <a:extLst>
              <a:ext uri="{FF2B5EF4-FFF2-40B4-BE49-F238E27FC236}">
                <a16:creationId xmlns:a16="http://schemas.microsoft.com/office/drawing/2014/main" id="{34D87340-2EDC-7042-8AFA-F5DA7156469F}"/>
              </a:ext>
            </a:extLst>
          </p:cNvPr>
          <p:cNvGrpSpPr>
            <a:grpSpLocks/>
          </p:cNvGrpSpPr>
          <p:nvPr/>
        </p:nvGrpSpPr>
        <p:grpSpPr bwMode="auto">
          <a:xfrm>
            <a:off x="1666876" y="2214563"/>
            <a:ext cx="9001125" cy="4572000"/>
            <a:chOff x="142844" y="1643050"/>
            <a:chExt cx="9001156" cy="4572032"/>
          </a:xfrm>
        </p:grpSpPr>
        <p:pic>
          <p:nvPicPr>
            <p:cNvPr id="44047" name="Picture 2">
              <a:extLst>
                <a:ext uri="{FF2B5EF4-FFF2-40B4-BE49-F238E27FC236}">
                  <a16:creationId xmlns:a16="http://schemas.microsoft.com/office/drawing/2014/main" id="{956642B9-24C2-774E-9681-A7C3123ED1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6641" r="55527" b="6250"/>
            <a:stretch>
              <a:fillRect/>
            </a:stretch>
          </p:blipFill>
          <p:spPr bwMode="auto">
            <a:xfrm>
              <a:off x="142844" y="1643050"/>
              <a:ext cx="9001156" cy="457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9 Dikdörtgen">
              <a:extLst>
                <a:ext uri="{FF2B5EF4-FFF2-40B4-BE49-F238E27FC236}">
                  <a16:creationId xmlns:a16="http://schemas.microsoft.com/office/drawing/2014/main" id="{F0D03C72-23B0-2A49-AA8D-2A5834977A2D}"/>
                </a:ext>
              </a:extLst>
            </p:cNvPr>
            <p:cNvSpPr/>
            <p:nvPr/>
          </p:nvSpPr>
          <p:spPr>
            <a:xfrm>
              <a:off x="2571727" y="3071810"/>
              <a:ext cx="3714763" cy="30718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tr-TR" sz="1100" dirty="0">
                  <a:solidFill>
                    <a:schemeClr val="tx1"/>
                  </a:solidFill>
                </a:rPr>
                <a:t>Plastikten mamul </a:t>
              </a:r>
              <a:r>
                <a:rPr lang="tr-TR" sz="1100" dirty="0" err="1">
                  <a:solidFill>
                    <a:schemeClr val="tx1"/>
                  </a:solidFill>
                </a:rPr>
                <a:t>puff</a:t>
              </a:r>
              <a:r>
                <a:rPr lang="tr-TR" sz="1100" dirty="0">
                  <a:solidFill>
                    <a:schemeClr val="tx1"/>
                  </a:solidFill>
                </a:rPr>
                <a:t> kese, dış yüzeyi örme mensucatla kaplı, içinde sünger bulunan, her iki ucunda sapları olan sırt kesesi, naylon </a:t>
              </a:r>
              <a:r>
                <a:rPr lang="tr-TR" sz="1100" dirty="0" err="1">
                  <a:solidFill>
                    <a:schemeClr val="tx1"/>
                  </a:solidFill>
                </a:rPr>
                <a:t>flament</a:t>
              </a:r>
              <a:r>
                <a:rPr lang="tr-TR" sz="1100" dirty="0">
                  <a:solidFill>
                    <a:schemeClr val="tx1"/>
                  </a:solidFill>
                </a:rPr>
                <a:t> ipliklerden örme, banyo eldiveni, iç kısmında sünger bulunan, dış kısmı örme mensucattan mamul tek parmaklı banyo kesesi, dış yüzü bitkisel liflerden örme mensucat olan süngerli kese, bir yüzü pamuktan örme bukleli mensucat, diğer yüzü bitkisel liflerden örme mensucat, aralarında sünger bulunan yüz temizleme kesesi, kabak liflerinden mamul, dış çevresi turuncu renkte kurdele ile sarılmış, iç kısımlarına delik açılmış topuk süngeri, kağıt mesnetli aşındırıcının tahta bir eşyanın her iki yüzünün uç kısımlarına yapıştırılarak tasarlanmış topuk ve tırnak törpü ve bunların içerisine yerleştirildiği plastikten mamul çantadan oluşan banyo seti. Eşya, 2002/39 sayılı Genelge hükümlerine tabidir.</a:t>
              </a:r>
            </a:p>
          </p:txBody>
        </p:sp>
      </p:grpSp>
      <p:sp>
        <p:nvSpPr>
          <p:cNvPr id="12" name="Freeform 17">
            <a:extLst>
              <a:ext uri="{FF2B5EF4-FFF2-40B4-BE49-F238E27FC236}">
                <a16:creationId xmlns:a16="http://schemas.microsoft.com/office/drawing/2014/main" id="{AD833525-D661-0C47-8FFE-E8510977B687}"/>
              </a:ext>
            </a:extLst>
          </p:cNvPr>
          <p:cNvSpPr>
            <a:spLocks/>
          </p:cNvSpPr>
          <p:nvPr/>
        </p:nvSpPr>
        <p:spPr bwMode="auto">
          <a:xfrm>
            <a:off x="5595938" y="3857625"/>
            <a:ext cx="1223962" cy="431800"/>
          </a:xfrm>
          <a:custGeom>
            <a:avLst/>
            <a:gdLst>
              <a:gd name="T0" fmla="*/ 2147483646 w 536"/>
              <a:gd name="T1" fmla="*/ 2147483646 h 312"/>
              <a:gd name="T2" fmla="*/ 2147483646 w 536"/>
              <a:gd name="T3" fmla="*/ 2147483646 h 312"/>
              <a:gd name="T4" fmla="*/ 2147483646 w 536"/>
              <a:gd name="T5" fmla="*/ 2147483646 h 312"/>
              <a:gd name="T6" fmla="*/ 2147483646 w 536"/>
              <a:gd name="T7" fmla="*/ 2147483646 h 312"/>
              <a:gd name="T8" fmla="*/ 2147483646 w 536"/>
              <a:gd name="T9" fmla="*/ 2147483646 h 312"/>
              <a:gd name="T10" fmla="*/ 2147483646 w 536"/>
              <a:gd name="T11" fmla="*/ 2147483646 h 312"/>
              <a:gd name="T12" fmla="*/ 2147483646 w 536"/>
              <a:gd name="T13" fmla="*/ 2147483646 h 312"/>
              <a:gd name="T14" fmla="*/ 2147483646 w 536"/>
              <a:gd name="T15" fmla="*/ 2147483646 h 312"/>
              <a:gd name="T16" fmla="*/ 2147483646 w 536"/>
              <a:gd name="T17" fmla="*/ 2147483646 h 312"/>
              <a:gd name="T18" fmla="*/ 2147483646 w 536"/>
              <a:gd name="T19" fmla="*/ 2147483646 h 312"/>
              <a:gd name="T20" fmla="*/ 2147483646 w 536"/>
              <a:gd name="T21" fmla="*/ 2147483646 h 312"/>
              <a:gd name="T22" fmla="*/ 2147483646 w 536"/>
              <a:gd name="T23" fmla="*/ 2147483646 h 3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36"/>
              <a:gd name="T37" fmla="*/ 0 h 312"/>
              <a:gd name="T38" fmla="*/ 536 w 536"/>
              <a:gd name="T39" fmla="*/ 312 h 3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36" h="312">
                <a:moveTo>
                  <a:pt x="137" y="2"/>
                </a:moveTo>
                <a:cubicBezTo>
                  <a:pt x="85" y="11"/>
                  <a:pt x="86" y="0"/>
                  <a:pt x="56" y="38"/>
                </a:cubicBezTo>
                <a:cubicBezTo>
                  <a:pt x="43" y="55"/>
                  <a:pt x="20" y="92"/>
                  <a:pt x="20" y="92"/>
                </a:cubicBezTo>
                <a:cubicBezTo>
                  <a:pt x="16" y="124"/>
                  <a:pt x="0" y="225"/>
                  <a:pt x="29" y="254"/>
                </a:cubicBezTo>
                <a:cubicBezTo>
                  <a:pt x="44" y="269"/>
                  <a:pt x="65" y="278"/>
                  <a:pt x="83" y="290"/>
                </a:cubicBezTo>
                <a:cubicBezTo>
                  <a:pt x="92" y="296"/>
                  <a:pt x="110" y="308"/>
                  <a:pt x="110" y="308"/>
                </a:cubicBezTo>
                <a:cubicBezTo>
                  <a:pt x="218" y="305"/>
                  <a:pt x="327" y="312"/>
                  <a:pt x="434" y="299"/>
                </a:cubicBezTo>
                <a:cubicBezTo>
                  <a:pt x="455" y="296"/>
                  <a:pt x="488" y="263"/>
                  <a:pt x="488" y="263"/>
                </a:cubicBezTo>
                <a:cubicBezTo>
                  <a:pt x="517" y="219"/>
                  <a:pt x="536" y="152"/>
                  <a:pt x="488" y="110"/>
                </a:cubicBezTo>
                <a:cubicBezTo>
                  <a:pt x="472" y="96"/>
                  <a:pt x="449" y="89"/>
                  <a:pt x="434" y="74"/>
                </a:cubicBezTo>
                <a:cubicBezTo>
                  <a:pt x="402" y="42"/>
                  <a:pt x="369" y="16"/>
                  <a:pt x="326" y="2"/>
                </a:cubicBezTo>
                <a:cubicBezTo>
                  <a:pt x="237" y="9"/>
                  <a:pt x="132" y="16"/>
                  <a:pt x="65" y="83"/>
                </a:cubicBez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graphicFrame>
        <p:nvGraphicFramePr>
          <p:cNvPr id="8" name="7 Tablo">
            <a:extLst>
              <a:ext uri="{FF2B5EF4-FFF2-40B4-BE49-F238E27FC236}">
                <a16:creationId xmlns:a16="http://schemas.microsoft.com/office/drawing/2014/main" id="{1F050D4E-E4C0-764E-A2B8-493BF7429D34}"/>
              </a:ext>
            </a:extLst>
          </p:cNvPr>
          <p:cNvGraphicFramePr>
            <a:graphicFrameLocks noGrp="1"/>
          </p:cNvGraphicFramePr>
          <p:nvPr/>
        </p:nvGraphicFramePr>
        <p:xfrm>
          <a:off x="1738313" y="1857376"/>
          <a:ext cx="8786812" cy="640236"/>
        </p:xfrm>
        <a:graphic>
          <a:graphicData uri="http://schemas.openxmlformats.org/drawingml/2006/table">
            <a:tbl>
              <a:tblPr firstRow="1" bandRow="1">
                <a:tableStyleId>{5C22544A-7EE6-4342-B048-85BDC9FD1C3A}</a:tableStyleId>
              </a:tblPr>
              <a:tblGrid>
                <a:gridCol w="1357312">
                  <a:extLst>
                    <a:ext uri="{9D8B030D-6E8A-4147-A177-3AD203B41FA5}">
                      <a16:colId xmlns:a16="http://schemas.microsoft.com/office/drawing/2014/main" val="20000"/>
                    </a:ext>
                  </a:extLst>
                </a:gridCol>
                <a:gridCol w="7429500">
                  <a:extLst>
                    <a:ext uri="{9D8B030D-6E8A-4147-A177-3AD203B41FA5}">
                      <a16:colId xmlns:a16="http://schemas.microsoft.com/office/drawing/2014/main" val="20001"/>
                    </a:ext>
                  </a:extLst>
                </a:gridCol>
              </a:tblGrid>
              <a:tr h="371475">
                <a:tc>
                  <a:txBody>
                    <a:bodyPr/>
                    <a:lstStyle/>
                    <a:p>
                      <a:r>
                        <a:rPr lang="tr-TR" sz="1800" dirty="0">
                          <a:solidFill>
                            <a:schemeClr val="tx1"/>
                          </a:solidFill>
                        </a:rPr>
                        <a:t>GTİP 2006</a:t>
                      </a:r>
                    </a:p>
                  </a:txBody>
                  <a:tcPr marL="91439" marR="91439" marT="45798" marB="457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tr-TR" sz="1800" dirty="0">
                          <a:solidFill>
                            <a:schemeClr val="tx1"/>
                          </a:solidFill>
                        </a:rPr>
                        <a:t>630260000011</a:t>
                      </a:r>
                    </a:p>
                  </a:txBody>
                  <a:tcPr marL="91439" marR="91439" marT="45798" marB="457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14" name="Freeform 17">
            <a:extLst>
              <a:ext uri="{FF2B5EF4-FFF2-40B4-BE49-F238E27FC236}">
                <a16:creationId xmlns:a16="http://schemas.microsoft.com/office/drawing/2014/main" id="{F2D44FD0-54B1-AD4D-9916-DE3B9238D39D}"/>
              </a:ext>
            </a:extLst>
          </p:cNvPr>
          <p:cNvSpPr>
            <a:spLocks/>
          </p:cNvSpPr>
          <p:nvPr/>
        </p:nvSpPr>
        <p:spPr bwMode="auto">
          <a:xfrm>
            <a:off x="3095626" y="1785938"/>
            <a:ext cx="1857375" cy="431800"/>
          </a:xfrm>
          <a:custGeom>
            <a:avLst/>
            <a:gdLst>
              <a:gd name="T0" fmla="*/ 2147483646 w 536"/>
              <a:gd name="T1" fmla="*/ 2147483646 h 312"/>
              <a:gd name="T2" fmla="*/ 2147483646 w 536"/>
              <a:gd name="T3" fmla="*/ 2147483646 h 312"/>
              <a:gd name="T4" fmla="*/ 2147483646 w 536"/>
              <a:gd name="T5" fmla="*/ 2147483646 h 312"/>
              <a:gd name="T6" fmla="*/ 2147483646 w 536"/>
              <a:gd name="T7" fmla="*/ 2147483646 h 312"/>
              <a:gd name="T8" fmla="*/ 2147483646 w 536"/>
              <a:gd name="T9" fmla="*/ 2147483646 h 312"/>
              <a:gd name="T10" fmla="*/ 2147483646 w 536"/>
              <a:gd name="T11" fmla="*/ 2147483646 h 312"/>
              <a:gd name="T12" fmla="*/ 2147483646 w 536"/>
              <a:gd name="T13" fmla="*/ 2147483646 h 312"/>
              <a:gd name="T14" fmla="*/ 2147483646 w 536"/>
              <a:gd name="T15" fmla="*/ 2147483646 h 312"/>
              <a:gd name="T16" fmla="*/ 2147483646 w 536"/>
              <a:gd name="T17" fmla="*/ 2147483646 h 312"/>
              <a:gd name="T18" fmla="*/ 2147483646 w 536"/>
              <a:gd name="T19" fmla="*/ 2147483646 h 312"/>
              <a:gd name="T20" fmla="*/ 2147483646 w 536"/>
              <a:gd name="T21" fmla="*/ 2147483646 h 312"/>
              <a:gd name="T22" fmla="*/ 2147483646 w 536"/>
              <a:gd name="T23" fmla="*/ 2147483646 h 3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36"/>
              <a:gd name="T37" fmla="*/ 0 h 312"/>
              <a:gd name="T38" fmla="*/ 536 w 536"/>
              <a:gd name="T39" fmla="*/ 312 h 3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36" h="312">
                <a:moveTo>
                  <a:pt x="137" y="2"/>
                </a:moveTo>
                <a:cubicBezTo>
                  <a:pt x="85" y="11"/>
                  <a:pt x="86" y="0"/>
                  <a:pt x="56" y="38"/>
                </a:cubicBezTo>
                <a:cubicBezTo>
                  <a:pt x="43" y="55"/>
                  <a:pt x="20" y="92"/>
                  <a:pt x="20" y="92"/>
                </a:cubicBezTo>
                <a:cubicBezTo>
                  <a:pt x="16" y="124"/>
                  <a:pt x="0" y="225"/>
                  <a:pt x="29" y="254"/>
                </a:cubicBezTo>
                <a:cubicBezTo>
                  <a:pt x="44" y="269"/>
                  <a:pt x="65" y="278"/>
                  <a:pt x="83" y="290"/>
                </a:cubicBezTo>
                <a:cubicBezTo>
                  <a:pt x="92" y="296"/>
                  <a:pt x="110" y="308"/>
                  <a:pt x="110" y="308"/>
                </a:cubicBezTo>
                <a:cubicBezTo>
                  <a:pt x="218" y="305"/>
                  <a:pt x="327" y="312"/>
                  <a:pt x="434" y="299"/>
                </a:cubicBezTo>
                <a:cubicBezTo>
                  <a:pt x="455" y="296"/>
                  <a:pt x="488" y="263"/>
                  <a:pt x="488" y="263"/>
                </a:cubicBezTo>
                <a:cubicBezTo>
                  <a:pt x="517" y="219"/>
                  <a:pt x="536" y="152"/>
                  <a:pt x="488" y="110"/>
                </a:cubicBezTo>
                <a:cubicBezTo>
                  <a:pt x="472" y="96"/>
                  <a:pt x="449" y="89"/>
                  <a:pt x="434" y="74"/>
                </a:cubicBezTo>
                <a:cubicBezTo>
                  <a:pt x="402" y="42"/>
                  <a:pt x="369" y="16"/>
                  <a:pt x="326" y="2"/>
                </a:cubicBezTo>
                <a:cubicBezTo>
                  <a:pt x="237" y="9"/>
                  <a:pt x="132" y="16"/>
                  <a:pt x="65" y="83"/>
                </a:cubicBez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5059" name="Rectangle 2">
            <a:extLst>
              <a:ext uri="{FF2B5EF4-FFF2-40B4-BE49-F238E27FC236}">
                <a16:creationId xmlns:a16="http://schemas.microsoft.com/office/drawing/2014/main" id="{1F212732-2F94-324E-849A-E3514BB7965C}"/>
              </a:ext>
            </a:extLst>
          </p:cNvPr>
          <p:cNvSpPr>
            <a:spLocks noGrp="1" noChangeArrowheads="1"/>
          </p:cNvSpPr>
          <p:nvPr>
            <p:ph type="title"/>
          </p:nvPr>
        </p:nvSpPr>
        <p:spPr>
          <a:xfrm>
            <a:off x="1738314" y="571501"/>
            <a:ext cx="8715375" cy="785813"/>
          </a:xfrm>
        </p:spPr>
        <p:txBody>
          <a:bodyPr>
            <a:normAutofit fontScale="90000"/>
          </a:bodyPr>
          <a:lstStyle/>
          <a:p>
            <a:pPr algn="just"/>
            <a:r>
              <a:rPr lang="tr-TR" altLang="tr-TR" sz="2000"/>
              <a:t>SINIFLAMANIN BAŞLIĞINDA AÇIKÇA YER ALMAYAN BİR ÜRÜNÜN KODUNUN BELİRLENMESİ ÖRNEK-BANYO KESESİ</a:t>
            </a:r>
          </a:p>
        </p:txBody>
      </p:sp>
      <p:sp>
        <p:nvSpPr>
          <p:cNvPr id="45060" name="Rectangle 6">
            <a:extLst>
              <a:ext uri="{FF2B5EF4-FFF2-40B4-BE49-F238E27FC236}">
                <a16:creationId xmlns:a16="http://schemas.microsoft.com/office/drawing/2014/main" id="{6ED8342B-62D4-AD41-837C-69BA0F72FD41}"/>
              </a:ext>
            </a:extLst>
          </p:cNvPr>
          <p:cNvSpPr>
            <a:spLocks noChangeArrowheads="1"/>
          </p:cNvSpPr>
          <p:nvPr/>
        </p:nvSpPr>
        <p:spPr bwMode="auto">
          <a:xfrm>
            <a:off x="1452563" y="4275108"/>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45061" name="Rectangle 7">
            <a:extLst>
              <a:ext uri="{FF2B5EF4-FFF2-40B4-BE49-F238E27FC236}">
                <a16:creationId xmlns:a16="http://schemas.microsoft.com/office/drawing/2014/main" id="{EBE0E7D2-B53A-974E-9FD0-8D15F186BDC9}"/>
              </a:ext>
            </a:extLst>
          </p:cNvPr>
          <p:cNvSpPr>
            <a:spLocks noChangeArrowheads="1"/>
          </p:cNvSpPr>
          <p:nvPr/>
        </p:nvSpPr>
        <p:spPr bwMode="auto">
          <a:xfrm>
            <a:off x="1524001" y="4370358"/>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pic>
        <p:nvPicPr>
          <p:cNvPr id="23591" name="Picture 39" descr="https://encrypted-tbn0.gstatic.com/images?q=tbn:ANd9GcRGbjiWlAGyEIBLFjt6TJUmpHMRjLbylq_3IqDklj2BVbw_3v5BBw">
            <a:extLst>
              <a:ext uri="{FF2B5EF4-FFF2-40B4-BE49-F238E27FC236}">
                <a16:creationId xmlns:a16="http://schemas.microsoft.com/office/drawing/2014/main" id="{57F974D0-99AF-7D4E-A263-847F2CCED4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2064" y="1428751"/>
            <a:ext cx="1785937"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38 Köşeleri Yuvarlanmış Dikdörtgen Belirtme Çizgisi">
            <a:extLst>
              <a:ext uri="{FF2B5EF4-FFF2-40B4-BE49-F238E27FC236}">
                <a16:creationId xmlns:a16="http://schemas.microsoft.com/office/drawing/2014/main" id="{E6C35248-2336-6547-9827-4EF8CE378D77}"/>
              </a:ext>
            </a:extLst>
          </p:cNvPr>
          <p:cNvSpPr/>
          <p:nvPr/>
        </p:nvSpPr>
        <p:spPr>
          <a:xfrm>
            <a:off x="5167313" y="1285875"/>
            <a:ext cx="3357562" cy="642938"/>
          </a:xfrm>
          <a:prstGeom prst="wedgeRoundRectCallout">
            <a:avLst>
              <a:gd name="adj1" fmla="val 66646"/>
              <a:gd name="adj2" fmla="val 36795"/>
              <a:gd name="adj3" fmla="val 16667"/>
            </a:avLst>
          </a:prstGeom>
          <a:solidFill>
            <a:srgbClr val="FFB989">
              <a:alpha val="65000"/>
            </a:srgbClr>
          </a:solidFill>
          <a:ln>
            <a:solidFill>
              <a:srgbClr val="FF8F4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dirty="0">
                <a:solidFill>
                  <a:schemeClr val="tx1"/>
                </a:solidFill>
              </a:rPr>
              <a:t>GTİP 2006-PRODTR 2006 dönüşümü</a:t>
            </a:r>
          </a:p>
        </p:txBody>
      </p:sp>
      <p:pic>
        <p:nvPicPr>
          <p:cNvPr id="12" name="Picture 15">
            <a:extLst>
              <a:ext uri="{FF2B5EF4-FFF2-40B4-BE49-F238E27FC236}">
                <a16:creationId xmlns:a16="http://schemas.microsoft.com/office/drawing/2014/main" id="{12196298-C754-CC4A-B6B0-309E5B4509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66" t="39618" r="6544" b="36391"/>
          <a:stretch>
            <a:fillRect/>
          </a:stretch>
        </p:blipFill>
        <p:spPr bwMode="auto">
          <a:xfrm>
            <a:off x="1524000" y="2071688"/>
            <a:ext cx="74295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reeform 17">
            <a:extLst>
              <a:ext uri="{FF2B5EF4-FFF2-40B4-BE49-F238E27FC236}">
                <a16:creationId xmlns:a16="http://schemas.microsoft.com/office/drawing/2014/main" id="{809AD688-7823-5940-A6ED-A870CA086151}"/>
              </a:ext>
            </a:extLst>
          </p:cNvPr>
          <p:cNvSpPr>
            <a:spLocks/>
          </p:cNvSpPr>
          <p:nvPr/>
        </p:nvSpPr>
        <p:spPr bwMode="auto">
          <a:xfrm>
            <a:off x="4881563" y="3000375"/>
            <a:ext cx="1223962" cy="431800"/>
          </a:xfrm>
          <a:custGeom>
            <a:avLst/>
            <a:gdLst>
              <a:gd name="T0" fmla="*/ 2147483646 w 536"/>
              <a:gd name="T1" fmla="*/ 2147483646 h 312"/>
              <a:gd name="T2" fmla="*/ 2147483646 w 536"/>
              <a:gd name="T3" fmla="*/ 2147483646 h 312"/>
              <a:gd name="T4" fmla="*/ 2147483646 w 536"/>
              <a:gd name="T5" fmla="*/ 2147483646 h 312"/>
              <a:gd name="T6" fmla="*/ 2147483646 w 536"/>
              <a:gd name="T7" fmla="*/ 2147483646 h 312"/>
              <a:gd name="T8" fmla="*/ 2147483646 w 536"/>
              <a:gd name="T9" fmla="*/ 2147483646 h 312"/>
              <a:gd name="T10" fmla="*/ 2147483646 w 536"/>
              <a:gd name="T11" fmla="*/ 2147483646 h 312"/>
              <a:gd name="T12" fmla="*/ 2147483646 w 536"/>
              <a:gd name="T13" fmla="*/ 2147483646 h 312"/>
              <a:gd name="T14" fmla="*/ 2147483646 w 536"/>
              <a:gd name="T15" fmla="*/ 2147483646 h 312"/>
              <a:gd name="T16" fmla="*/ 2147483646 w 536"/>
              <a:gd name="T17" fmla="*/ 2147483646 h 312"/>
              <a:gd name="T18" fmla="*/ 2147483646 w 536"/>
              <a:gd name="T19" fmla="*/ 2147483646 h 312"/>
              <a:gd name="T20" fmla="*/ 2147483646 w 536"/>
              <a:gd name="T21" fmla="*/ 2147483646 h 312"/>
              <a:gd name="T22" fmla="*/ 2147483646 w 536"/>
              <a:gd name="T23" fmla="*/ 2147483646 h 3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36"/>
              <a:gd name="T37" fmla="*/ 0 h 312"/>
              <a:gd name="T38" fmla="*/ 536 w 536"/>
              <a:gd name="T39" fmla="*/ 312 h 3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36" h="312">
                <a:moveTo>
                  <a:pt x="137" y="2"/>
                </a:moveTo>
                <a:cubicBezTo>
                  <a:pt x="85" y="11"/>
                  <a:pt x="86" y="0"/>
                  <a:pt x="56" y="38"/>
                </a:cubicBezTo>
                <a:cubicBezTo>
                  <a:pt x="43" y="55"/>
                  <a:pt x="20" y="92"/>
                  <a:pt x="20" y="92"/>
                </a:cubicBezTo>
                <a:cubicBezTo>
                  <a:pt x="16" y="124"/>
                  <a:pt x="0" y="225"/>
                  <a:pt x="29" y="254"/>
                </a:cubicBezTo>
                <a:cubicBezTo>
                  <a:pt x="44" y="269"/>
                  <a:pt x="65" y="278"/>
                  <a:pt x="83" y="290"/>
                </a:cubicBezTo>
                <a:cubicBezTo>
                  <a:pt x="92" y="296"/>
                  <a:pt x="110" y="308"/>
                  <a:pt x="110" y="308"/>
                </a:cubicBezTo>
                <a:cubicBezTo>
                  <a:pt x="218" y="305"/>
                  <a:pt x="327" y="312"/>
                  <a:pt x="434" y="299"/>
                </a:cubicBezTo>
                <a:cubicBezTo>
                  <a:pt x="455" y="296"/>
                  <a:pt x="488" y="263"/>
                  <a:pt x="488" y="263"/>
                </a:cubicBezTo>
                <a:cubicBezTo>
                  <a:pt x="517" y="219"/>
                  <a:pt x="536" y="152"/>
                  <a:pt x="488" y="110"/>
                </a:cubicBezTo>
                <a:cubicBezTo>
                  <a:pt x="472" y="96"/>
                  <a:pt x="449" y="89"/>
                  <a:pt x="434" y="74"/>
                </a:cubicBezTo>
                <a:cubicBezTo>
                  <a:pt x="402" y="42"/>
                  <a:pt x="369" y="16"/>
                  <a:pt x="326" y="2"/>
                </a:cubicBezTo>
                <a:cubicBezTo>
                  <a:pt x="237" y="9"/>
                  <a:pt x="132" y="16"/>
                  <a:pt x="65" y="83"/>
                </a:cubicBez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pic>
        <p:nvPicPr>
          <p:cNvPr id="14" name="Picture 16">
            <a:extLst>
              <a:ext uri="{FF2B5EF4-FFF2-40B4-BE49-F238E27FC236}">
                <a16:creationId xmlns:a16="http://schemas.microsoft.com/office/drawing/2014/main" id="{B3C9516A-1660-7148-BC9C-06882A438B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65" t="36969" r="6464" b="33836"/>
          <a:stretch>
            <a:fillRect/>
          </a:stretch>
        </p:blipFill>
        <p:spPr bwMode="auto">
          <a:xfrm>
            <a:off x="3595688" y="4164014"/>
            <a:ext cx="7072312" cy="212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9" descr="https://encrypted-tbn0.gstatic.com/images?q=tbn:ANd9GcRGbjiWlAGyEIBLFjt6TJUmpHMRjLbylq_3IqDklj2BVbw_3v5BBw">
            <a:extLst>
              <a:ext uri="{FF2B5EF4-FFF2-40B4-BE49-F238E27FC236}">
                <a16:creationId xmlns:a16="http://schemas.microsoft.com/office/drawing/2014/main" id="{8EE61A99-CF09-2F4F-BB78-DBC1D30E0D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57626"/>
            <a:ext cx="1785938"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15 Köşeleri Yuvarlanmış Dikdörtgen Belirtme Çizgisi">
            <a:extLst>
              <a:ext uri="{FF2B5EF4-FFF2-40B4-BE49-F238E27FC236}">
                <a16:creationId xmlns:a16="http://schemas.microsoft.com/office/drawing/2014/main" id="{6ACC4100-1788-8646-AD47-599ABB69B2A4}"/>
              </a:ext>
            </a:extLst>
          </p:cNvPr>
          <p:cNvSpPr/>
          <p:nvPr/>
        </p:nvSpPr>
        <p:spPr>
          <a:xfrm>
            <a:off x="3309939" y="3643314"/>
            <a:ext cx="3571875" cy="642937"/>
          </a:xfrm>
          <a:prstGeom prst="wedgeRoundRectCallout">
            <a:avLst>
              <a:gd name="adj1" fmla="val -61684"/>
              <a:gd name="adj2" fmla="val 37334"/>
              <a:gd name="adj3" fmla="val 16667"/>
            </a:avLst>
          </a:prstGeom>
          <a:solidFill>
            <a:srgbClr val="92D050">
              <a:alpha val="61000"/>
            </a:srgbClr>
          </a:solidFill>
          <a:ln>
            <a:solidFill>
              <a:srgbClr val="74B2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dirty="0">
                <a:solidFill>
                  <a:schemeClr val="tx1"/>
                </a:solidFill>
              </a:rPr>
              <a:t>PRODTR 2006-PRODTR 2009 dönüşümü</a:t>
            </a:r>
          </a:p>
        </p:txBody>
      </p:sp>
      <p:sp>
        <p:nvSpPr>
          <p:cNvPr id="17" name="Freeform 17">
            <a:extLst>
              <a:ext uri="{FF2B5EF4-FFF2-40B4-BE49-F238E27FC236}">
                <a16:creationId xmlns:a16="http://schemas.microsoft.com/office/drawing/2014/main" id="{2196A3E0-62C9-334A-896E-C56E5F1AEE96}"/>
              </a:ext>
            </a:extLst>
          </p:cNvPr>
          <p:cNvSpPr>
            <a:spLocks/>
          </p:cNvSpPr>
          <p:nvPr/>
        </p:nvSpPr>
        <p:spPr bwMode="auto">
          <a:xfrm>
            <a:off x="7024688" y="5572125"/>
            <a:ext cx="1223962" cy="431800"/>
          </a:xfrm>
          <a:custGeom>
            <a:avLst/>
            <a:gdLst>
              <a:gd name="T0" fmla="*/ 2147483646 w 536"/>
              <a:gd name="T1" fmla="*/ 2147483646 h 312"/>
              <a:gd name="T2" fmla="*/ 2147483646 w 536"/>
              <a:gd name="T3" fmla="*/ 2147483646 h 312"/>
              <a:gd name="T4" fmla="*/ 2147483646 w 536"/>
              <a:gd name="T5" fmla="*/ 2147483646 h 312"/>
              <a:gd name="T6" fmla="*/ 2147483646 w 536"/>
              <a:gd name="T7" fmla="*/ 2147483646 h 312"/>
              <a:gd name="T8" fmla="*/ 2147483646 w 536"/>
              <a:gd name="T9" fmla="*/ 2147483646 h 312"/>
              <a:gd name="T10" fmla="*/ 2147483646 w 536"/>
              <a:gd name="T11" fmla="*/ 2147483646 h 312"/>
              <a:gd name="T12" fmla="*/ 2147483646 w 536"/>
              <a:gd name="T13" fmla="*/ 2147483646 h 312"/>
              <a:gd name="T14" fmla="*/ 2147483646 w 536"/>
              <a:gd name="T15" fmla="*/ 2147483646 h 312"/>
              <a:gd name="T16" fmla="*/ 2147483646 w 536"/>
              <a:gd name="T17" fmla="*/ 2147483646 h 312"/>
              <a:gd name="T18" fmla="*/ 2147483646 w 536"/>
              <a:gd name="T19" fmla="*/ 2147483646 h 312"/>
              <a:gd name="T20" fmla="*/ 2147483646 w 536"/>
              <a:gd name="T21" fmla="*/ 2147483646 h 312"/>
              <a:gd name="T22" fmla="*/ 2147483646 w 536"/>
              <a:gd name="T23" fmla="*/ 2147483646 h 3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36"/>
              <a:gd name="T37" fmla="*/ 0 h 312"/>
              <a:gd name="T38" fmla="*/ 536 w 536"/>
              <a:gd name="T39" fmla="*/ 312 h 3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36" h="312">
                <a:moveTo>
                  <a:pt x="137" y="2"/>
                </a:moveTo>
                <a:cubicBezTo>
                  <a:pt x="85" y="11"/>
                  <a:pt x="86" y="0"/>
                  <a:pt x="56" y="38"/>
                </a:cubicBezTo>
                <a:cubicBezTo>
                  <a:pt x="43" y="55"/>
                  <a:pt x="20" y="92"/>
                  <a:pt x="20" y="92"/>
                </a:cubicBezTo>
                <a:cubicBezTo>
                  <a:pt x="16" y="124"/>
                  <a:pt x="0" y="225"/>
                  <a:pt x="29" y="254"/>
                </a:cubicBezTo>
                <a:cubicBezTo>
                  <a:pt x="44" y="269"/>
                  <a:pt x="65" y="278"/>
                  <a:pt x="83" y="290"/>
                </a:cubicBezTo>
                <a:cubicBezTo>
                  <a:pt x="92" y="296"/>
                  <a:pt x="110" y="308"/>
                  <a:pt x="110" y="308"/>
                </a:cubicBezTo>
                <a:cubicBezTo>
                  <a:pt x="218" y="305"/>
                  <a:pt x="327" y="312"/>
                  <a:pt x="434" y="299"/>
                </a:cubicBezTo>
                <a:cubicBezTo>
                  <a:pt x="455" y="296"/>
                  <a:pt x="488" y="263"/>
                  <a:pt x="488" y="263"/>
                </a:cubicBezTo>
                <a:cubicBezTo>
                  <a:pt x="517" y="219"/>
                  <a:pt x="536" y="152"/>
                  <a:pt x="488" y="110"/>
                </a:cubicBezTo>
                <a:cubicBezTo>
                  <a:pt x="472" y="96"/>
                  <a:pt x="449" y="89"/>
                  <a:pt x="434" y="74"/>
                </a:cubicBezTo>
                <a:cubicBezTo>
                  <a:pt x="402" y="42"/>
                  <a:pt x="369" y="16"/>
                  <a:pt x="326" y="2"/>
                </a:cubicBezTo>
                <a:cubicBezTo>
                  <a:pt x="237" y="9"/>
                  <a:pt x="132" y="16"/>
                  <a:pt x="65" y="83"/>
                </a:cubicBez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5070" name="Rectangle 6">
            <a:extLst>
              <a:ext uri="{FF2B5EF4-FFF2-40B4-BE49-F238E27FC236}">
                <a16:creationId xmlns:a16="http://schemas.microsoft.com/office/drawing/2014/main" id="{8621F7A3-A003-FF43-93D5-82142CCCA96A}"/>
              </a:ext>
            </a:extLst>
          </p:cNvPr>
          <p:cNvSpPr>
            <a:spLocks noChangeArrowheads="1"/>
          </p:cNvSpPr>
          <p:nvPr/>
        </p:nvSpPr>
        <p:spPr bwMode="auto">
          <a:xfrm>
            <a:off x="1452563" y="356232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45071" name="Rectangle 7">
            <a:extLst>
              <a:ext uri="{FF2B5EF4-FFF2-40B4-BE49-F238E27FC236}">
                <a16:creationId xmlns:a16="http://schemas.microsoft.com/office/drawing/2014/main" id="{A70D4CDE-85E2-024C-A934-686DA6264159}"/>
              </a:ext>
            </a:extLst>
          </p:cNvPr>
          <p:cNvSpPr>
            <a:spLocks noChangeArrowheads="1"/>
          </p:cNvSpPr>
          <p:nvPr/>
        </p:nvSpPr>
        <p:spPr bwMode="auto">
          <a:xfrm>
            <a:off x="1524001" y="365757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20" name="Rectangle 23">
            <a:extLst>
              <a:ext uri="{FF2B5EF4-FFF2-40B4-BE49-F238E27FC236}">
                <a16:creationId xmlns:a16="http://schemas.microsoft.com/office/drawing/2014/main" id="{5613B7C0-C24E-214A-9761-A57D9891EE8F}"/>
              </a:ext>
            </a:extLst>
          </p:cNvPr>
          <p:cNvSpPr>
            <a:spLocks noChangeArrowheads="1"/>
          </p:cNvSpPr>
          <p:nvPr/>
        </p:nvSpPr>
        <p:spPr bwMode="auto">
          <a:xfrm>
            <a:off x="1984375" y="2727325"/>
            <a:ext cx="202723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lnSpc>
                <a:spcPct val="80000"/>
              </a:lnSpc>
              <a:buFontTx/>
              <a:buNone/>
            </a:pPr>
            <a:r>
              <a:rPr lang="tr-TR" altLang="tr-TR" sz="1800">
                <a:latin typeface="Arial" panose="020B0604020202020204" pitchFamily="34" charset="0"/>
                <a:cs typeface="Arial" panose="020B0604020202020204" pitchFamily="34" charset="0"/>
              </a:rPr>
              <a:t>13.92.14.30.00</a:t>
            </a:r>
          </a:p>
        </p:txBody>
      </p:sp>
      <p:sp>
        <p:nvSpPr>
          <p:cNvPr id="21" name="Rectangle 25">
            <a:extLst>
              <a:ext uri="{FF2B5EF4-FFF2-40B4-BE49-F238E27FC236}">
                <a16:creationId xmlns:a16="http://schemas.microsoft.com/office/drawing/2014/main" id="{617D535F-6489-874E-96EE-8E3C6BE72132}"/>
              </a:ext>
            </a:extLst>
          </p:cNvPr>
          <p:cNvSpPr>
            <a:spLocks noChangeArrowheads="1"/>
          </p:cNvSpPr>
          <p:nvPr/>
        </p:nvSpPr>
        <p:spPr bwMode="auto">
          <a:xfrm>
            <a:off x="1997075" y="3733800"/>
            <a:ext cx="202723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lnSpc>
                <a:spcPct val="80000"/>
              </a:lnSpc>
              <a:buFontTx/>
              <a:buNone/>
            </a:pPr>
            <a:r>
              <a:rPr lang="tr-TR" altLang="tr-TR" sz="1800">
                <a:latin typeface="Arial" panose="020B0604020202020204" pitchFamily="34" charset="0"/>
                <a:cs typeface="Arial" panose="020B0604020202020204" pitchFamily="34" charset="0"/>
              </a:rPr>
              <a:t>13.92.14</a:t>
            </a:r>
          </a:p>
        </p:txBody>
      </p:sp>
      <p:sp>
        <p:nvSpPr>
          <p:cNvPr id="22" name="Rectangle 26">
            <a:extLst>
              <a:ext uri="{FF2B5EF4-FFF2-40B4-BE49-F238E27FC236}">
                <a16:creationId xmlns:a16="http://schemas.microsoft.com/office/drawing/2014/main" id="{12BF92BB-AE78-5242-AE5F-C22D4763655B}"/>
              </a:ext>
            </a:extLst>
          </p:cNvPr>
          <p:cNvSpPr>
            <a:spLocks noChangeArrowheads="1"/>
          </p:cNvSpPr>
          <p:nvPr/>
        </p:nvSpPr>
        <p:spPr bwMode="auto">
          <a:xfrm>
            <a:off x="3900488" y="2655888"/>
            <a:ext cx="4679950"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just" eaLnBrk="1" hangingPunct="1">
              <a:lnSpc>
                <a:spcPct val="80000"/>
              </a:lnSpc>
              <a:buFontTx/>
              <a:buNone/>
            </a:pPr>
            <a:r>
              <a:rPr lang="tr-TR" altLang="tr-TR" sz="1600">
                <a:latin typeface="Arial" panose="020B0604020202020204" pitchFamily="34" charset="0"/>
                <a:cs typeface="Arial" panose="020B0604020202020204" pitchFamily="34" charset="0"/>
              </a:rPr>
              <a:t>Tuvalet ve mutfakta kullanılan örtüler, pamuklu havlu ve benzeri ilmeği kesilmemiş dokumadan</a:t>
            </a:r>
          </a:p>
        </p:txBody>
      </p:sp>
      <p:sp>
        <p:nvSpPr>
          <p:cNvPr id="23" name="Rectangle 27">
            <a:extLst>
              <a:ext uri="{FF2B5EF4-FFF2-40B4-BE49-F238E27FC236}">
                <a16:creationId xmlns:a16="http://schemas.microsoft.com/office/drawing/2014/main" id="{85863595-E139-DD4B-A7D4-04AF4A421AF4}"/>
              </a:ext>
            </a:extLst>
          </p:cNvPr>
          <p:cNvSpPr>
            <a:spLocks noChangeArrowheads="1"/>
          </p:cNvSpPr>
          <p:nvPr/>
        </p:nvSpPr>
        <p:spPr bwMode="auto">
          <a:xfrm>
            <a:off x="3900488" y="3762376"/>
            <a:ext cx="460851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just" eaLnBrk="1" hangingPunct="1">
              <a:lnSpc>
                <a:spcPct val="80000"/>
              </a:lnSpc>
              <a:buFontTx/>
              <a:buNone/>
            </a:pPr>
            <a:r>
              <a:rPr lang="tr-TR" altLang="tr-TR" sz="1600">
                <a:latin typeface="Arial" panose="020B0604020202020204" pitchFamily="34" charset="0"/>
                <a:cs typeface="Arial" panose="020B0604020202020204" pitchFamily="34" charset="0"/>
              </a:rPr>
              <a:t>Tuvalet ve mutfakta kullanılan örtüler </a:t>
            </a:r>
          </a:p>
        </p:txBody>
      </p:sp>
      <p:sp>
        <p:nvSpPr>
          <p:cNvPr id="24" name="Rectangle 31">
            <a:extLst>
              <a:ext uri="{FF2B5EF4-FFF2-40B4-BE49-F238E27FC236}">
                <a16:creationId xmlns:a16="http://schemas.microsoft.com/office/drawing/2014/main" id="{02003963-4A41-F642-9B35-70DA83B9E8F8}"/>
              </a:ext>
            </a:extLst>
          </p:cNvPr>
          <p:cNvSpPr>
            <a:spLocks noChangeArrowheads="1"/>
          </p:cNvSpPr>
          <p:nvPr/>
        </p:nvSpPr>
        <p:spPr bwMode="auto">
          <a:xfrm>
            <a:off x="8867775" y="2754313"/>
            <a:ext cx="12969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lnSpc>
                <a:spcPct val="80000"/>
              </a:lnSpc>
              <a:buFontTx/>
              <a:buNone/>
            </a:pPr>
            <a:r>
              <a:rPr lang="tr-TR" altLang="tr-TR" sz="1800">
                <a:solidFill>
                  <a:srgbClr val="CC0000"/>
                </a:solidFill>
                <a:latin typeface="Arial" panose="020B0604020202020204" pitchFamily="34" charset="0"/>
                <a:cs typeface="Arial" panose="020B0604020202020204" pitchFamily="34" charset="0"/>
              </a:rPr>
              <a:t>PRODTR</a:t>
            </a:r>
          </a:p>
          <a:p>
            <a:pPr algn="ctr" eaLnBrk="1" hangingPunct="1">
              <a:lnSpc>
                <a:spcPct val="80000"/>
              </a:lnSpc>
              <a:buFontTx/>
              <a:buNone/>
            </a:pPr>
            <a:r>
              <a:rPr lang="tr-TR" altLang="tr-TR" sz="1800">
                <a:solidFill>
                  <a:srgbClr val="CC0000"/>
                </a:solidFill>
                <a:latin typeface="Arial" panose="020B0604020202020204" pitchFamily="34" charset="0"/>
                <a:cs typeface="Arial" panose="020B0604020202020204" pitchFamily="34" charset="0"/>
              </a:rPr>
              <a:t>2009</a:t>
            </a:r>
          </a:p>
        </p:txBody>
      </p:sp>
      <p:sp>
        <p:nvSpPr>
          <p:cNvPr id="25" name="Rectangle 32">
            <a:extLst>
              <a:ext uri="{FF2B5EF4-FFF2-40B4-BE49-F238E27FC236}">
                <a16:creationId xmlns:a16="http://schemas.microsoft.com/office/drawing/2014/main" id="{BBBDF26F-1DEB-FA42-8CFC-7600D485C7E7}"/>
              </a:ext>
            </a:extLst>
          </p:cNvPr>
          <p:cNvSpPr>
            <a:spLocks noChangeArrowheads="1"/>
          </p:cNvSpPr>
          <p:nvPr/>
        </p:nvSpPr>
        <p:spPr bwMode="auto">
          <a:xfrm>
            <a:off x="8867775" y="3690938"/>
            <a:ext cx="12969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lnSpc>
                <a:spcPct val="80000"/>
              </a:lnSpc>
              <a:buFontTx/>
              <a:buNone/>
            </a:pPr>
            <a:r>
              <a:rPr lang="tr-TR" altLang="tr-TR" sz="1800">
                <a:solidFill>
                  <a:srgbClr val="CC0000"/>
                </a:solidFill>
                <a:latin typeface="Arial" panose="020B0604020202020204" pitchFamily="34" charset="0"/>
                <a:cs typeface="Arial" panose="020B0604020202020204" pitchFamily="34" charset="0"/>
              </a:rPr>
              <a:t>CPA</a:t>
            </a:r>
          </a:p>
          <a:p>
            <a:pPr algn="ctr" eaLnBrk="1" hangingPunct="1">
              <a:lnSpc>
                <a:spcPct val="80000"/>
              </a:lnSpc>
              <a:buFontTx/>
              <a:buNone/>
            </a:pPr>
            <a:r>
              <a:rPr lang="tr-TR" altLang="tr-TR" sz="1800">
                <a:solidFill>
                  <a:srgbClr val="CC0000"/>
                </a:solidFill>
                <a:latin typeface="Arial" panose="020B0604020202020204" pitchFamily="34" charset="0"/>
                <a:cs typeface="Arial" panose="020B0604020202020204" pitchFamily="34" charset="0"/>
              </a:rPr>
              <a:t>2008</a:t>
            </a:r>
          </a:p>
        </p:txBody>
      </p:sp>
      <p:sp>
        <p:nvSpPr>
          <p:cNvPr id="26" name="Line 35">
            <a:extLst>
              <a:ext uri="{FF2B5EF4-FFF2-40B4-BE49-F238E27FC236}">
                <a16:creationId xmlns:a16="http://schemas.microsoft.com/office/drawing/2014/main" id="{28817A1D-F752-024E-A9C7-7366F6FF9BA6}"/>
              </a:ext>
            </a:extLst>
          </p:cNvPr>
          <p:cNvSpPr>
            <a:spLocks noChangeShapeType="1"/>
          </p:cNvSpPr>
          <p:nvPr/>
        </p:nvSpPr>
        <p:spPr bwMode="auto">
          <a:xfrm>
            <a:off x="1530350" y="2500313"/>
            <a:ext cx="9144000" cy="0"/>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27" name="Line 36">
            <a:extLst>
              <a:ext uri="{FF2B5EF4-FFF2-40B4-BE49-F238E27FC236}">
                <a16:creationId xmlns:a16="http://schemas.microsoft.com/office/drawing/2014/main" id="{834ADD38-2073-8948-92E4-8BED1594772C}"/>
              </a:ext>
            </a:extLst>
          </p:cNvPr>
          <p:cNvSpPr>
            <a:spLocks noChangeShapeType="1"/>
          </p:cNvSpPr>
          <p:nvPr/>
        </p:nvSpPr>
        <p:spPr bwMode="auto">
          <a:xfrm>
            <a:off x="1489075" y="3363913"/>
            <a:ext cx="9144000" cy="0"/>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28" name="Line 37">
            <a:extLst>
              <a:ext uri="{FF2B5EF4-FFF2-40B4-BE49-F238E27FC236}">
                <a16:creationId xmlns:a16="http://schemas.microsoft.com/office/drawing/2014/main" id="{D5748320-6AE6-6A41-9EB5-C4161D5DFF5E}"/>
              </a:ext>
            </a:extLst>
          </p:cNvPr>
          <p:cNvSpPr>
            <a:spLocks noChangeShapeType="1"/>
          </p:cNvSpPr>
          <p:nvPr/>
        </p:nvSpPr>
        <p:spPr bwMode="auto">
          <a:xfrm>
            <a:off x="1503363" y="4300538"/>
            <a:ext cx="9144001" cy="0"/>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a:lstStyle/>
          <a:p>
            <a:endParaRPr lang="tr-TR"/>
          </a:p>
        </p:txBody>
      </p:sp>
      <p:grpSp>
        <p:nvGrpSpPr>
          <p:cNvPr id="2" name="Group 45">
            <a:extLst>
              <a:ext uri="{FF2B5EF4-FFF2-40B4-BE49-F238E27FC236}">
                <a16:creationId xmlns:a16="http://schemas.microsoft.com/office/drawing/2014/main" id="{424352B4-8E43-604A-833B-CEEEC20829A2}"/>
              </a:ext>
            </a:extLst>
          </p:cNvPr>
          <p:cNvGrpSpPr>
            <a:grpSpLocks/>
          </p:cNvGrpSpPr>
          <p:nvPr/>
        </p:nvGrpSpPr>
        <p:grpSpPr bwMode="auto">
          <a:xfrm>
            <a:off x="1992313" y="2860675"/>
            <a:ext cx="1008062" cy="215900"/>
            <a:chOff x="340" y="2251"/>
            <a:chExt cx="635" cy="136"/>
          </a:xfrm>
        </p:grpSpPr>
        <p:sp>
          <p:nvSpPr>
            <p:cNvPr id="45084" name="Line 42">
              <a:extLst>
                <a:ext uri="{FF2B5EF4-FFF2-40B4-BE49-F238E27FC236}">
                  <a16:creationId xmlns:a16="http://schemas.microsoft.com/office/drawing/2014/main" id="{DBD52778-989C-DA4D-91AF-58D5D2D30B12}"/>
                </a:ext>
              </a:extLst>
            </p:cNvPr>
            <p:cNvSpPr>
              <a:spLocks noChangeShapeType="1"/>
            </p:cNvSpPr>
            <p:nvPr/>
          </p:nvSpPr>
          <p:spPr bwMode="auto">
            <a:xfrm>
              <a:off x="340" y="2251"/>
              <a:ext cx="0" cy="136"/>
            </a:xfrm>
            <a:prstGeom prst="line">
              <a:avLst/>
            </a:prstGeom>
            <a:noFill/>
            <a:ln w="28575">
              <a:solidFill>
                <a:srgbClr val="CC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5085" name="Line 43">
              <a:extLst>
                <a:ext uri="{FF2B5EF4-FFF2-40B4-BE49-F238E27FC236}">
                  <a16:creationId xmlns:a16="http://schemas.microsoft.com/office/drawing/2014/main" id="{1EDDA568-88A3-384C-B3D9-A1D53E5B0FF8}"/>
                </a:ext>
              </a:extLst>
            </p:cNvPr>
            <p:cNvSpPr>
              <a:spLocks noChangeShapeType="1"/>
            </p:cNvSpPr>
            <p:nvPr/>
          </p:nvSpPr>
          <p:spPr bwMode="auto">
            <a:xfrm>
              <a:off x="340" y="2387"/>
              <a:ext cx="635" cy="0"/>
            </a:xfrm>
            <a:prstGeom prst="line">
              <a:avLst/>
            </a:prstGeom>
            <a:noFill/>
            <a:ln w="28575">
              <a:solidFill>
                <a:srgbClr val="CC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5086" name="Line 44">
              <a:extLst>
                <a:ext uri="{FF2B5EF4-FFF2-40B4-BE49-F238E27FC236}">
                  <a16:creationId xmlns:a16="http://schemas.microsoft.com/office/drawing/2014/main" id="{D8D77CE6-68FF-144F-B93E-51F5B27613BC}"/>
                </a:ext>
              </a:extLst>
            </p:cNvPr>
            <p:cNvSpPr>
              <a:spLocks noChangeShapeType="1"/>
            </p:cNvSpPr>
            <p:nvPr/>
          </p:nvSpPr>
          <p:spPr bwMode="auto">
            <a:xfrm flipV="1">
              <a:off x="975" y="2251"/>
              <a:ext cx="0" cy="136"/>
            </a:xfrm>
            <a:prstGeom prst="line">
              <a:avLst/>
            </a:prstGeom>
            <a:noFill/>
            <a:ln w="28575">
              <a:solidFill>
                <a:srgbClr val="CC0000"/>
              </a:solidFill>
              <a:round/>
              <a:headEnd/>
              <a:tailEnd/>
            </a:ln>
            <a:extLst>
              <a:ext uri="{909E8E84-426E-40DD-AFC4-6F175D3DCCD1}">
                <a14:hiddenFill xmlns:a14="http://schemas.microsoft.com/office/drawing/2010/main">
                  <a:noFill/>
                </a14:hiddenFill>
              </a:ext>
            </a:extLst>
          </p:spPr>
          <p:txBody>
            <a:bodyPr/>
            <a:lstStyle/>
            <a:p>
              <a:endParaRPr lang="tr-TR"/>
            </a:p>
          </p:txBody>
        </p:sp>
      </p:grpSp>
      <p:sp>
        <p:nvSpPr>
          <p:cNvPr id="33" name="Line 46">
            <a:extLst>
              <a:ext uri="{FF2B5EF4-FFF2-40B4-BE49-F238E27FC236}">
                <a16:creationId xmlns:a16="http://schemas.microsoft.com/office/drawing/2014/main" id="{960F5C3B-6336-D646-80F5-19B4D999E0CB}"/>
              </a:ext>
            </a:extLst>
          </p:cNvPr>
          <p:cNvSpPr>
            <a:spLocks noChangeShapeType="1"/>
          </p:cNvSpPr>
          <p:nvPr/>
        </p:nvSpPr>
        <p:spPr bwMode="auto">
          <a:xfrm>
            <a:off x="2495550" y="3076576"/>
            <a:ext cx="0" cy="576263"/>
          </a:xfrm>
          <a:prstGeom prst="line">
            <a:avLst/>
          </a:prstGeom>
          <a:noFill/>
          <a:ln w="28575">
            <a:solidFill>
              <a:srgbClr val="CC0000"/>
            </a:solidFill>
            <a:round/>
            <a:headEnd/>
            <a:tailEnd/>
          </a:ln>
          <a:extLst>
            <a:ext uri="{909E8E84-426E-40DD-AFC4-6F175D3DCCD1}">
              <a14:hiddenFill xmlns:a14="http://schemas.microsoft.com/office/drawing/2010/main">
                <a:noFill/>
              </a14:hiddenFill>
            </a:ext>
          </a:extLst>
        </p:spPr>
        <p:txBody>
          <a:bodyPr/>
          <a:lstStyle/>
          <a:p>
            <a:endParaRPr lang="tr-TR"/>
          </a:p>
        </p:txBody>
      </p:sp>
      <p:pic>
        <p:nvPicPr>
          <p:cNvPr id="34" name="Picture 38" descr="MCj04347130000[1]">
            <a:extLst>
              <a:ext uri="{FF2B5EF4-FFF2-40B4-BE49-F238E27FC236}">
                <a16:creationId xmlns:a16="http://schemas.microsoft.com/office/drawing/2014/main" id="{116BA107-47FC-6E4A-B953-B67FD3C5BB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2688" y="4500564"/>
            <a:ext cx="122555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5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checkerboard(across)">
                                      <p:cBhvr>
                                        <p:cTn id="11" dur="500"/>
                                        <p:tgtEl>
                                          <p:spTgt spid="3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checkerboard(across)">
                                      <p:cBhvr>
                                        <p:cTn id="29" dur="500"/>
                                        <p:tgtEl>
                                          <p:spTgt spid="1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4"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500"/>
                                        <p:tgtEl>
                                          <p:spTgt spid="1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39"/>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23591"/>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12"/>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3"/>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6"/>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5"/>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4"/>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7"/>
                                        </p:tgtEl>
                                        <p:attrNameLst>
                                          <p:attrName>style.visibility</p:attrName>
                                        </p:attrNameLst>
                                      </p:cBhvr>
                                      <p:to>
                                        <p:strVal val="hidden"/>
                                      </p:to>
                                    </p:set>
                                  </p:childTnLst>
                                </p:cTn>
                              </p:par>
                            </p:childTnLst>
                          </p:cTn>
                        </p:par>
                        <p:par>
                          <p:cTn id="57" fill="hold" nodeType="afterGroup">
                            <p:stCondLst>
                              <p:cond delay="0"/>
                            </p:stCondLst>
                            <p:childTnLst>
                              <p:par>
                                <p:cTn id="58" presetID="17" presetClass="entr" presetSubtype="10"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7" presetClass="entr" presetSubtype="0" fill="hold" grpId="0" nodeType="clickEffect">
                                  <p:stCondLst>
                                    <p:cond delay="0"/>
                                  </p:stCondLst>
                                  <p:iterate type="lt">
                                    <p:tmPct val="50000"/>
                                  </p:iterate>
                                  <p:childTnLst>
                                    <p:set>
                                      <p:cBhvr>
                                        <p:cTn id="65" dur="1" fill="hold">
                                          <p:stCondLst>
                                            <p:cond delay="0"/>
                                          </p:stCondLst>
                                        </p:cTn>
                                        <p:tgtEl>
                                          <p:spTgt spid="20"/>
                                        </p:tgtEl>
                                        <p:attrNameLst>
                                          <p:attrName>style.visibility</p:attrName>
                                        </p:attrNameLst>
                                      </p:cBhvr>
                                      <p:to>
                                        <p:strVal val="visible"/>
                                      </p:to>
                                    </p:set>
                                    <p:anim calcmode="discrete" valueType="clr">
                                      <p:cBhvr override="childStyle">
                                        <p:cTn id="66"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20"/>
                                        </p:tgtEl>
                                        <p:attrNameLst>
                                          <p:attrName>fillcolor</p:attrName>
                                        </p:attrNameLst>
                                      </p:cBhvr>
                                      <p:tavLst>
                                        <p:tav tm="0">
                                          <p:val>
                                            <p:clrVal>
                                              <a:schemeClr val="accent2"/>
                                            </p:clrVal>
                                          </p:val>
                                        </p:tav>
                                        <p:tav tm="50000">
                                          <p:val>
                                            <p:clrVal>
                                              <a:schemeClr val="hlink"/>
                                            </p:clrVal>
                                          </p:val>
                                        </p:tav>
                                      </p:tavLst>
                                    </p:anim>
                                    <p:set>
                                      <p:cBhvr>
                                        <p:cTn id="68" dur="80"/>
                                        <p:tgtEl>
                                          <p:spTgt spid="20"/>
                                        </p:tgtEl>
                                        <p:attrNameLst>
                                          <p:attrName>fill.type</p:attrName>
                                        </p:attrNameLst>
                                      </p:cBhvr>
                                      <p:to>
                                        <p:strVal val="solid"/>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27" presetClass="entr" presetSubtype="0" fill="hold" grpId="0" nodeType="clickEffect">
                                  <p:stCondLst>
                                    <p:cond delay="0"/>
                                  </p:stCondLst>
                                  <p:iterate type="lt">
                                    <p:tmPct val="50000"/>
                                  </p:iterate>
                                  <p:childTnLst>
                                    <p:set>
                                      <p:cBhvr>
                                        <p:cTn id="72" dur="1" fill="hold">
                                          <p:stCondLst>
                                            <p:cond delay="0"/>
                                          </p:stCondLst>
                                        </p:cTn>
                                        <p:tgtEl>
                                          <p:spTgt spid="22"/>
                                        </p:tgtEl>
                                        <p:attrNameLst>
                                          <p:attrName>style.visibility</p:attrName>
                                        </p:attrNameLst>
                                      </p:cBhvr>
                                      <p:to>
                                        <p:strVal val="visible"/>
                                      </p:to>
                                    </p:set>
                                    <p:anim calcmode="discrete" valueType="clr">
                                      <p:cBhvr override="childStyle">
                                        <p:cTn id="73"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22"/>
                                        </p:tgtEl>
                                        <p:attrNameLst>
                                          <p:attrName>fillcolor</p:attrName>
                                        </p:attrNameLst>
                                      </p:cBhvr>
                                      <p:tavLst>
                                        <p:tav tm="0">
                                          <p:val>
                                            <p:clrVal>
                                              <a:schemeClr val="accent2"/>
                                            </p:clrVal>
                                          </p:val>
                                        </p:tav>
                                        <p:tav tm="50000">
                                          <p:val>
                                            <p:clrVal>
                                              <a:schemeClr val="hlink"/>
                                            </p:clrVal>
                                          </p:val>
                                        </p:tav>
                                      </p:tavLst>
                                    </p:anim>
                                    <p:set>
                                      <p:cBhvr>
                                        <p:cTn id="75" dur="80"/>
                                        <p:tgtEl>
                                          <p:spTgt spid="22"/>
                                        </p:tgtEl>
                                        <p:attrNameLst>
                                          <p:attrName>fill.type</p:attrName>
                                        </p:attrNameLst>
                                      </p:cBhvr>
                                      <p:to>
                                        <p:strVal val="solid"/>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27" presetClass="entr" presetSubtype="0" fill="hold" grpId="0" nodeType="clickEffect">
                                  <p:stCondLst>
                                    <p:cond delay="0"/>
                                  </p:stCondLst>
                                  <p:iterate type="lt">
                                    <p:tmPct val="50000"/>
                                  </p:iterate>
                                  <p:childTnLst>
                                    <p:set>
                                      <p:cBhvr>
                                        <p:cTn id="79" dur="1" fill="hold">
                                          <p:stCondLst>
                                            <p:cond delay="0"/>
                                          </p:stCondLst>
                                        </p:cTn>
                                        <p:tgtEl>
                                          <p:spTgt spid="24"/>
                                        </p:tgtEl>
                                        <p:attrNameLst>
                                          <p:attrName>style.visibility</p:attrName>
                                        </p:attrNameLst>
                                      </p:cBhvr>
                                      <p:to>
                                        <p:strVal val="visible"/>
                                      </p:to>
                                    </p:set>
                                    <p:anim calcmode="discrete" valueType="clr">
                                      <p:cBhvr override="childStyle">
                                        <p:cTn id="80"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81" dur="80"/>
                                        <p:tgtEl>
                                          <p:spTgt spid="24"/>
                                        </p:tgtEl>
                                        <p:attrNameLst>
                                          <p:attrName>fillcolor</p:attrName>
                                        </p:attrNameLst>
                                      </p:cBhvr>
                                      <p:tavLst>
                                        <p:tav tm="0">
                                          <p:val>
                                            <p:clrVal>
                                              <a:schemeClr val="accent2"/>
                                            </p:clrVal>
                                          </p:val>
                                        </p:tav>
                                        <p:tav tm="50000">
                                          <p:val>
                                            <p:clrVal>
                                              <a:schemeClr val="hlink"/>
                                            </p:clrVal>
                                          </p:val>
                                        </p:tav>
                                      </p:tavLst>
                                    </p:anim>
                                    <p:set>
                                      <p:cBhvr>
                                        <p:cTn id="82" dur="80"/>
                                        <p:tgtEl>
                                          <p:spTgt spid="24"/>
                                        </p:tgtEl>
                                        <p:attrNameLst>
                                          <p:attrName>fill.type</p:attrName>
                                        </p:attrNameLst>
                                      </p:cBhvr>
                                      <p:to>
                                        <p:strVal val="solid"/>
                                      </p:to>
                                    </p:set>
                                  </p:childTnLst>
                                </p:cTn>
                              </p:par>
                            </p:childTnLst>
                          </p:cTn>
                        </p:par>
                        <p:par>
                          <p:cTn id="83" fill="hold" nodeType="afterGroup">
                            <p:stCondLst>
                              <p:cond delay="440"/>
                            </p:stCondLst>
                            <p:childTnLst>
                              <p:par>
                                <p:cTn id="84" presetID="17" presetClass="entr" presetSubtype="10"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 calcmode="lin" valueType="num">
                                      <p:cBhvr>
                                        <p:cTn id="86" dur="500" fill="hold"/>
                                        <p:tgtEl>
                                          <p:spTgt spid="27"/>
                                        </p:tgtEl>
                                        <p:attrNameLst>
                                          <p:attrName>ppt_w</p:attrName>
                                        </p:attrNameLst>
                                      </p:cBhvr>
                                      <p:tavLst>
                                        <p:tav tm="0">
                                          <p:val>
                                            <p:fltVal val="0"/>
                                          </p:val>
                                        </p:tav>
                                        <p:tav tm="100000">
                                          <p:val>
                                            <p:strVal val="#ppt_w"/>
                                          </p:val>
                                        </p:tav>
                                      </p:tavLst>
                                    </p:anim>
                                    <p:anim calcmode="lin" valueType="num">
                                      <p:cBhvr>
                                        <p:cTn id="87" dur="5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88" fill="hold" nodeType="clickPar">
                      <p:stCondLst>
                        <p:cond delay="indefinite"/>
                      </p:stCondLst>
                      <p:childTnLst>
                        <p:par>
                          <p:cTn id="89" fill="hold" nodeType="withGroup">
                            <p:stCondLst>
                              <p:cond delay="0"/>
                            </p:stCondLst>
                            <p:childTnLst>
                              <p:par>
                                <p:cTn id="90" presetID="17" presetClass="entr" presetSubtype="10" fill="hold" nodeType="clickEffect">
                                  <p:stCondLst>
                                    <p:cond delay="0"/>
                                  </p:stCondLst>
                                  <p:childTnLst>
                                    <p:set>
                                      <p:cBhvr>
                                        <p:cTn id="91" dur="1" fill="hold">
                                          <p:stCondLst>
                                            <p:cond delay="0"/>
                                          </p:stCondLst>
                                        </p:cTn>
                                        <p:tgtEl>
                                          <p:spTgt spid="2"/>
                                        </p:tgtEl>
                                        <p:attrNameLst>
                                          <p:attrName>style.visibility</p:attrName>
                                        </p:attrNameLst>
                                      </p:cBhvr>
                                      <p:to>
                                        <p:strVal val="visible"/>
                                      </p:to>
                                    </p:set>
                                    <p:anim calcmode="lin" valueType="num">
                                      <p:cBhvr>
                                        <p:cTn id="92" dur="500" fill="hold"/>
                                        <p:tgtEl>
                                          <p:spTgt spid="2"/>
                                        </p:tgtEl>
                                        <p:attrNameLst>
                                          <p:attrName>ppt_w</p:attrName>
                                        </p:attrNameLst>
                                      </p:cBhvr>
                                      <p:tavLst>
                                        <p:tav tm="0">
                                          <p:val>
                                            <p:fltVal val="0"/>
                                          </p:val>
                                        </p:tav>
                                        <p:tav tm="100000">
                                          <p:val>
                                            <p:strVal val="#ppt_w"/>
                                          </p:val>
                                        </p:tav>
                                      </p:tavLst>
                                    </p:anim>
                                    <p:anim calcmode="lin" valueType="num">
                                      <p:cBhvr>
                                        <p:cTn id="93" dur="500" fill="hold"/>
                                        <p:tgtEl>
                                          <p:spTgt spid="2"/>
                                        </p:tgtEl>
                                        <p:attrNameLst>
                                          <p:attrName>ppt_h</p:attrName>
                                        </p:attrNameLst>
                                      </p:cBhvr>
                                      <p:tavLst>
                                        <p:tav tm="0">
                                          <p:val>
                                            <p:strVal val="#ppt_h"/>
                                          </p:val>
                                        </p:tav>
                                        <p:tav tm="100000">
                                          <p:val>
                                            <p:strVal val="#ppt_h"/>
                                          </p:val>
                                        </p:tav>
                                      </p:tavLst>
                                    </p:anim>
                                  </p:childTnLst>
                                </p:cTn>
                              </p:par>
                            </p:childTnLst>
                          </p:cTn>
                        </p:par>
                        <p:par>
                          <p:cTn id="94" fill="hold" nodeType="afterGroup">
                            <p:stCondLst>
                              <p:cond delay="500"/>
                            </p:stCondLst>
                            <p:childTnLst>
                              <p:par>
                                <p:cTn id="95" presetID="18" presetClass="entr" presetSubtype="12" fill="hold"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strips(downLeft)">
                                      <p:cBhvr>
                                        <p:cTn id="97" dur="500"/>
                                        <p:tgtEl>
                                          <p:spTgt spid="33"/>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7" presetClass="entr" presetSubtype="0" fill="hold" grpId="0" nodeType="clickEffect">
                                  <p:stCondLst>
                                    <p:cond delay="0"/>
                                  </p:stCondLst>
                                  <p:iterate type="lt">
                                    <p:tmPct val="50000"/>
                                  </p:iterate>
                                  <p:childTnLst>
                                    <p:set>
                                      <p:cBhvr>
                                        <p:cTn id="101" dur="1" fill="hold">
                                          <p:stCondLst>
                                            <p:cond delay="0"/>
                                          </p:stCondLst>
                                        </p:cTn>
                                        <p:tgtEl>
                                          <p:spTgt spid="21"/>
                                        </p:tgtEl>
                                        <p:attrNameLst>
                                          <p:attrName>style.visibility</p:attrName>
                                        </p:attrNameLst>
                                      </p:cBhvr>
                                      <p:to>
                                        <p:strVal val="visible"/>
                                      </p:to>
                                    </p:set>
                                    <p:anim calcmode="discrete" valueType="clr">
                                      <p:cBhvr override="childStyle">
                                        <p:cTn id="102"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103" dur="80"/>
                                        <p:tgtEl>
                                          <p:spTgt spid="21"/>
                                        </p:tgtEl>
                                        <p:attrNameLst>
                                          <p:attrName>fillcolor</p:attrName>
                                        </p:attrNameLst>
                                      </p:cBhvr>
                                      <p:tavLst>
                                        <p:tav tm="0">
                                          <p:val>
                                            <p:clrVal>
                                              <a:schemeClr val="accent2"/>
                                            </p:clrVal>
                                          </p:val>
                                        </p:tav>
                                        <p:tav tm="50000">
                                          <p:val>
                                            <p:clrVal>
                                              <a:schemeClr val="hlink"/>
                                            </p:clrVal>
                                          </p:val>
                                        </p:tav>
                                      </p:tavLst>
                                    </p:anim>
                                    <p:set>
                                      <p:cBhvr>
                                        <p:cTn id="104" dur="80"/>
                                        <p:tgtEl>
                                          <p:spTgt spid="21"/>
                                        </p:tgtEl>
                                        <p:attrNameLst>
                                          <p:attrName>fill.type</p:attrName>
                                        </p:attrNameLst>
                                      </p:cBhvr>
                                      <p:to>
                                        <p:strVal val="solid"/>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7" presetClass="entr" presetSubtype="0" fill="hold" grpId="0" nodeType="clickEffect">
                                  <p:stCondLst>
                                    <p:cond delay="0"/>
                                  </p:stCondLst>
                                  <p:iterate type="lt">
                                    <p:tmPct val="50000"/>
                                  </p:iterate>
                                  <p:childTnLst>
                                    <p:set>
                                      <p:cBhvr>
                                        <p:cTn id="108" dur="1" fill="hold">
                                          <p:stCondLst>
                                            <p:cond delay="0"/>
                                          </p:stCondLst>
                                        </p:cTn>
                                        <p:tgtEl>
                                          <p:spTgt spid="23"/>
                                        </p:tgtEl>
                                        <p:attrNameLst>
                                          <p:attrName>style.visibility</p:attrName>
                                        </p:attrNameLst>
                                      </p:cBhvr>
                                      <p:to>
                                        <p:strVal val="visible"/>
                                      </p:to>
                                    </p:set>
                                    <p:anim calcmode="discrete" valueType="clr">
                                      <p:cBhvr override="childStyle">
                                        <p:cTn id="109"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110" dur="80"/>
                                        <p:tgtEl>
                                          <p:spTgt spid="23"/>
                                        </p:tgtEl>
                                        <p:attrNameLst>
                                          <p:attrName>fillcolor</p:attrName>
                                        </p:attrNameLst>
                                      </p:cBhvr>
                                      <p:tavLst>
                                        <p:tav tm="0">
                                          <p:val>
                                            <p:clrVal>
                                              <a:schemeClr val="accent2"/>
                                            </p:clrVal>
                                          </p:val>
                                        </p:tav>
                                        <p:tav tm="50000">
                                          <p:val>
                                            <p:clrVal>
                                              <a:schemeClr val="hlink"/>
                                            </p:clrVal>
                                          </p:val>
                                        </p:tav>
                                      </p:tavLst>
                                    </p:anim>
                                    <p:set>
                                      <p:cBhvr>
                                        <p:cTn id="111" dur="80"/>
                                        <p:tgtEl>
                                          <p:spTgt spid="23"/>
                                        </p:tgtEl>
                                        <p:attrNameLst>
                                          <p:attrName>fill.type</p:attrName>
                                        </p:attrNameLst>
                                      </p:cBhvr>
                                      <p:to>
                                        <p:strVal val="solid"/>
                                      </p:to>
                                    </p:se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7" presetClass="entr" presetSubtype="0" fill="hold" grpId="0" nodeType="clickEffect">
                                  <p:stCondLst>
                                    <p:cond delay="0"/>
                                  </p:stCondLst>
                                  <p:iterate type="lt">
                                    <p:tmPct val="50000"/>
                                  </p:iterate>
                                  <p:childTnLst>
                                    <p:set>
                                      <p:cBhvr>
                                        <p:cTn id="115" dur="1" fill="hold">
                                          <p:stCondLst>
                                            <p:cond delay="0"/>
                                          </p:stCondLst>
                                        </p:cTn>
                                        <p:tgtEl>
                                          <p:spTgt spid="25"/>
                                        </p:tgtEl>
                                        <p:attrNameLst>
                                          <p:attrName>style.visibility</p:attrName>
                                        </p:attrNameLst>
                                      </p:cBhvr>
                                      <p:to>
                                        <p:strVal val="visible"/>
                                      </p:to>
                                    </p:set>
                                    <p:anim calcmode="discrete" valueType="clr">
                                      <p:cBhvr override="childStyle">
                                        <p:cTn id="116"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117" dur="80"/>
                                        <p:tgtEl>
                                          <p:spTgt spid="25"/>
                                        </p:tgtEl>
                                        <p:attrNameLst>
                                          <p:attrName>fillcolor</p:attrName>
                                        </p:attrNameLst>
                                      </p:cBhvr>
                                      <p:tavLst>
                                        <p:tav tm="0">
                                          <p:val>
                                            <p:clrVal>
                                              <a:schemeClr val="accent2"/>
                                            </p:clrVal>
                                          </p:val>
                                        </p:tav>
                                        <p:tav tm="50000">
                                          <p:val>
                                            <p:clrVal>
                                              <a:schemeClr val="hlink"/>
                                            </p:clrVal>
                                          </p:val>
                                        </p:tav>
                                      </p:tavLst>
                                    </p:anim>
                                    <p:set>
                                      <p:cBhvr>
                                        <p:cTn id="118" dur="80"/>
                                        <p:tgtEl>
                                          <p:spTgt spid="25"/>
                                        </p:tgtEl>
                                        <p:attrNameLst>
                                          <p:attrName>fill.type</p:attrName>
                                        </p:attrNameLst>
                                      </p:cBhvr>
                                      <p:to>
                                        <p:strVal val="solid"/>
                                      </p:to>
                                    </p:set>
                                  </p:childTnLst>
                                </p:cTn>
                              </p:par>
                            </p:childTnLst>
                          </p:cTn>
                        </p:par>
                        <p:par>
                          <p:cTn id="119" fill="hold" nodeType="afterGroup">
                            <p:stCondLst>
                              <p:cond delay="320"/>
                            </p:stCondLst>
                            <p:childTnLst>
                              <p:par>
                                <p:cTn id="120" presetID="17" presetClass="entr" presetSubtype="10" fill="hold" nodeType="afterEffect">
                                  <p:stCondLst>
                                    <p:cond delay="0"/>
                                  </p:stCondLst>
                                  <p:childTnLst>
                                    <p:set>
                                      <p:cBhvr>
                                        <p:cTn id="121" dur="1" fill="hold">
                                          <p:stCondLst>
                                            <p:cond delay="0"/>
                                          </p:stCondLst>
                                        </p:cTn>
                                        <p:tgtEl>
                                          <p:spTgt spid="28"/>
                                        </p:tgtEl>
                                        <p:attrNameLst>
                                          <p:attrName>style.visibility</p:attrName>
                                        </p:attrNameLst>
                                      </p:cBhvr>
                                      <p:to>
                                        <p:strVal val="visible"/>
                                      </p:to>
                                    </p:set>
                                    <p:anim calcmode="lin" valueType="num">
                                      <p:cBhvr>
                                        <p:cTn id="122" dur="500" fill="hold"/>
                                        <p:tgtEl>
                                          <p:spTgt spid="28"/>
                                        </p:tgtEl>
                                        <p:attrNameLst>
                                          <p:attrName>ppt_w</p:attrName>
                                        </p:attrNameLst>
                                      </p:cBhvr>
                                      <p:tavLst>
                                        <p:tav tm="0">
                                          <p:val>
                                            <p:fltVal val="0"/>
                                          </p:val>
                                        </p:tav>
                                        <p:tav tm="100000">
                                          <p:val>
                                            <p:strVal val="#ppt_w"/>
                                          </p:val>
                                        </p:tav>
                                      </p:tavLst>
                                    </p:anim>
                                    <p:anim calcmode="lin" valueType="num">
                                      <p:cBhvr>
                                        <p:cTn id="123" dur="5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124" fill="hold" nodeType="clickPar">
                      <p:stCondLst>
                        <p:cond delay="indefinite"/>
                      </p:stCondLst>
                      <p:childTnLst>
                        <p:par>
                          <p:cTn id="125" fill="hold" nodeType="withGroup">
                            <p:stCondLst>
                              <p:cond delay="0"/>
                            </p:stCondLst>
                            <p:childTnLst>
                              <p:par>
                                <p:cTn id="126" presetID="23" presetClass="entr" presetSubtype="16" fill="hold" nodeType="clickEffect">
                                  <p:stCondLst>
                                    <p:cond delay="0"/>
                                  </p:stCondLst>
                                  <p:childTnLst>
                                    <p:set>
                                      <p:cBhvr>
                                        <p:cTn id="127" dur="1" fill="hold">
                                          <p:stCondLst>
                                            <p:cond delay="0"/>
                                          </p:stCondLst>
                                        </p:cTn>
                                        <p:tgtEl>
                                          <p:spTgt spid="34"/>
                                        </p:tgtEl>
                                        <p:attrNameLst>
                                          <p:attrName>style.visibility</p:attrName>
                                        </p:attrNameLst>
                                      </p:cBhvr>
                                      <p:to>
                                        <p:strVal val="visible"/>
                                      </p:to>
                                    </p:set>
                                    <p:anim calcmode="lin" valueType="num">
                                      <p:cBhvr>
                                        <p:cTn id="128" dur="500" fill="hold"/>
                                        <p:tgtEl>
                                          <p:spTgt spid="34"/>
                                        </p:tgtEl>
                                        <p:attrNameLst>
                                          <p:attrName>ppt_w</p:attrName>
                                        </p:attrNameLst>
                                      </p:cBhvr>
                                      <p:tavLst>
                                        <p:tav tm="0">
                                          <p:val>
                                            <p:fltVal val="0"/>
                                          </p:val>
                                        </p:tav>
                                        <p:tav tm="100000">
                                          <p:val>
                                            <p:strVal val="#ppt_w"/>
                                          </p:val>
                                        </p:tav>
                                      </p:tavLst>
                                    </p:anim>
                                    <p:anim calcmode="lin" valueType="num">
                                      <p:cBhvr>
                                        <p:cTn id="129" dur="500" fill="hold"/>
                                        <p:tgtEl>
                                          <p:spTgt spid="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16" grpId="0" animBg="1"/>
      <p:bldP spid="16" grpId="1" animBg="1"/>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6035" name="Text Box 3">
            <a:extLst>
              <a:ext uri="{FF2B5EF4-FFF2-40B4-BE49-F238E27FC236}">
                <a16:creationId xmlns:a16="http://schemas.microsoft.com/office/drawing/2014/main" id="{D0E67EC3-2EDC-2E43-8359-6CEA3C3B42F8}"/>
              </a:ext>
            </a:extLst>
          </p:cNvPr>
          <p:cNvSpPr txBox="1">
            <a:spLocks noChangeArrowheads="1"/>
          </p:cNvSpPr>
          <p:nvPr/>
        </p:nvSpPr>
        <p:spPr bwMode="auto">
          <a:xfrm>
            <a:off x="5134524" y="2784475"/>
            <a:ext cx="561657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lnSpc>
                <a:spcPct val="80000"/>
              </a:lnSpc>
              <a:buFontTx/>
              <a:buNone/>
            </a:pPr>
            <a:r>
              <a:rPr lang="tr-TR" altLang="tr-TR" sz="2400" dirty="0">
                <a:latin typeface="Arial" panose="020B0604020202020204" pitchFamily="34" charset="0"/>
                <a:cs typeface="Arial" panose="020B0604020202020204" pitchFamily="34" charset="0"/>
              </a:rPr>
              <a:t>Girişimimiz güzellik salonu işletiyor.</a:t>
            </a:r>
            <a:endParaRPr lang="tr-TR" altLang="tr-TR" sz="2400" dirty="0">
              <a:solidFill>
                <a:srgbClr val="005A74"/>
              </a:solidFill>
              <a:latin typeface="Arial" panose="020B0604020202020204" pitchFamily="34" charset="0"/>
              <a:cs typeface="Arial" panose="020B0604020202020204" pitchFamily="34" charset="0"/>
            </a:endParaRPr>
          </a:p>
        </p:txBody>
      </p:sp>
      <p:sp>
        <p:nvSpPr>
          <p:cNvPr id="1836041" name="Text Box 9">
            <a:extLst>
              <a:ext uri="{FF2B5EF4-FFF2-40B4-BE49-F238E27FC236}">
                <a16:creationId xmlns:a16="http://schemas.microsoft.com/office/drawing/2014/main" id="{A2733026-6C8B-6746-91D7-97B2DD2F59FC}"/>
              </a:ext>
            </a:extLst>
          </p:cNvPr>
          <p:cNvSpPr txBox="1">
            <a:spLocks noChangeArrowheads="1"/>
          </p:cNvSpPr>
          <p:nvPr/>
        </p:nvSpPr>
        <p:spPr bwMode="auto">
          <a:xfrm>
            <a:off x="5134524" y="4256088"/>
            <a:ext cx="6119812"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pPr>
            <a:r>
              <a:rPr lang="tr-TR" altLang="tr-TR" sz="1800" dirty="0">
                <a:latin typeface="Arial" panose="020B0604020202020204" pitchFamily="34" charset="0"/>
                <a:cs typeface="Arial" panose="020B0604020202020204" pitchFamily="34" charset="0"/>
              </a:rPr>
              <a:t> </a:t>
            </a:r>
            <a:r>
              <a:rPr lang="tr-TR" altLang="tr-TR" sz="2400" dirty="0">
                <a:latin typeface="Arial" panose="020B0604020202020204" pitchFamily="34" charset="0"/>
                <a:cs typeface="Arial" panose="020B0604020202020204" pitchFamily="34" charset="0"/>
              </a:rPr>
              <a:t>96.02.11 Kuaförlük hizmetleri</a:t>
            </a:r>
          </a:p>
          <a:p>
            <a:pPr eaLnBrk="1" hangingPunct="1">
              <a:spcBef>
                <a:spcPct val="0"/>
              </a:spcBef>
            </a:pPr>
            <a:endParaRPr lang="tr-TR" altLang="tr-TR" sz="2400" dirty="0">
              <a:solidFill>
                <a:srgbClr val="005A74"/>
              </a:solidFill>
              <a:latin typeface="Arial" panose="020B0604020202020204" pitchFamily="34" charset="0"/>
              <a:cs typeface="Arial" panose="020B0604020202020204" pitchFamily="34" charset="0"/>
            </a:endParaRPr>
          </a:p>
          <a:p>
            <a:pPr eaLnBrk="1" hangingPunct="1">
              <a:spcBef>
                <a:spcPct val="0"/>
              </a:spcBef>
            </a:pPr>
            <a:r>
              <a:rPr lang="tr-TR" altLang="tr-TR" sz="2400" dirty="0">
                <a:latin typeface="Arial" panose="020B0604020202020204" pitchFamily="34" charset="0"/>
                <a:cs typeface="Arial" panose="020B0604020202020204" pitchFamily="34" charset="0"/>
              </a:rPr>
              <a:t> 96.02.13 Manikür ve pedikür hizmetleri</a:t>
            </a:r>
          </a:p>
          <a:p>
            <a:pPr eaLnBrk="1" hangingPunct="1">
              <a:spcBef>
                <a:spcPct val="0"/>
              </a:spcBef>
            </a:pPr>
            <a:endParaRPr lang="tr-TR" altLang="tr-TR" sz="2400" dirty="0">
              <a:solidFill>
                <a:srgbClr val="005A74"/>
              </a:solidFill>
              <a:latin typeface="Arial" panose="020B0604020202020204" pitchFamily="34" charset="0"/>
              <a:cs typeface="Arial" panose="020B0604020202020204" pitchFamily="34" charset="0"/>
            </a:endParaRPr>
          </a:p>
          <a:p>
            <a:pPr eaLnBrk="1" hangingPunct="1">
              <a:spcBef>
                <a:spcPct val="0"/>
              </a:spcBef>
            </a:pPr>
            <a:r>
              <a:rPr lang="tr-TR" altLang="tr-TR" sz="2400" dirty="0">
                <a:latin typeface="Arial" panose="020B0604020202020204" pitchFamily="34" charset="0"/>
                <a:cs typeface="Arial" panose="020B0604020202020204" pitchFamily="34" charset="0"/>
              </a:rPr>
              <a:t> 96.02.19 Epilasyon hizmetleri</a:t>
            </a:r>
            <a:endParaRPr lang="tr-TR" altLang="tr-TR" sz="2400" dirty="0">
              <a:solidFill>
                <a:srgbClr val="005A74"/>
              </a:solidFill>
              <a:latin typeface="Arial" panose="020B0604020202020204" pitchFamily="34" charset="0"/>
              <a:cs typeface="Arial" panose="020B0604020202020204" pitchFamily="34" charset="0"/>
            </a:endParaRPr>
          </a:p>
          <a:p>
            <a:pPr eaLnBrk="1" hangingPunct="1">
              <a:spcBef>
                <a:spcPct val="0"/>
              </a:spcBef>
              <a:buFontTx/>
              <a:buNone/>
            </a:pPr>
            <a:endParaRPr lang="tr-TR" altLang="tr-TR" sz="1800" dirty="0">
              <a:solidFill>
                <a:srgbClr val="005A74"/>
              </a:solidFill>
              <a:latin typeface="Arial" panose="020B0604020202020204" pitchFamily="34" charset="0"/>
              <a:cs typeface="Arial" panose="020B0604020202020204" pitchFamily="34" charset="0"/>
            </a:endParaRPr>
          </a:p>
          <a:p>
            <a:pPr eaLnBrk="1" hangingPunct="1">
              <a:spcBef>
                <a:spcPct val="0"/>
              </a:spcBef>
              <a:buFontTx/>
              <a:buNone/>
            </a:pPr>
            <a:endParaRPr lang="tr-TR" altLang="tr-TR" sz="1800" dirty="0">
              <a:solidFill>
                <a:srgbClr val="005A74"/>
              </a:solidFill>
              <a:latin typeface="Arial" panose="020B0604020202020204" pitchFamily="34" charset="0"/>
              <a:cs typeface="Arial" panose="020B0604020202020204" pitchFamily="34" charset="0"/>
            </a:endParaRPr>
          </a:p>
        </p:txBody>
      </p:sp>
      <p:sp>
        <p:nvSpPr>
          <p:cNvPr id="52227" name="Freeform 21">
            <a:extLst>
              <a:ext uri="{FF2B5EF4-FFF2-40B4-BE49-F238E27FC236}">
                <a16:creationId xmlns:a16="http://schemas.microsoft.com/office/drawing/2014/main" id="{5BB83B84-8C96-964D-AE2C-A24DA1CE0D37}"/>
              </a:ext>
            </a:extLst>
          </p:cNvPr>
          <p:cNvSpPr>
            <a:spLocks/>
          </p:cNvSpPr>
          <p:nvPr/>
        </p:nvSpPr>
        <p:spPr bwMode="auto">
          <a:xfrm>
            <a:off x="2020888" y="3411539"/>
            <a:ext cx="512762" cy="484187"/>
          </a:xfrm>
          <a:custGeom>
            <a:avLst/>
            <a:gdLst>
              <a:gd name="T0" fmla="*/ 2147483646 w 323"/>
              <a:gd name="T1" fmla="*/ 0 h 305"/>
              <a:gd name="T2" fmla="*/ 2147483646 w 323"/>
              <a:gd name="T3" fmla="*/ 2147483646 h 305"/>
              <a:gd name="T4" fmla="*/ 2147483646 w 323"/>
              <a:gd name="T5" fmla="*/ 2147483646 h 305"/>
              <a:gd name="T6" fmla="*/ 2147483646 w 323"/>
              <a:gd name="T7" fmla="*/ 2147483646 h 305"/>
              <a:gd name="T8" fmla="*/ 2147483646 w 323"/>
              <a:gd name="T9" fmla="*/ 2147483646 h 305"/>
              <a:gd name="T10" fmla="*/ 2147483646 w 323"/>
              <a:gd name="T11" fmla="*/ 2147483646 h 305"/>
              <a:gd name="T12" fmla="*/ 2147483646 w 323"/>
              <a:gd name="T13" fmla="*/ 2147483646 h 305"/>
              <a:gd name="T14" fmla="*/ 2147483646 w 323"/>
              <a:gd name="T15" fmla="*/ 2147483646 h 305"/>
              <a:gd name="T16" fmla="*/ 2147483646 w 323"/>
              <a:gd name="T17" fmla="*/ 2147483646 h 305"/>
              <a:gd name="T18" fmla="*/ 2147483646 w 323"/>
              <a:gd name="T19" fmla="*/ 2147483646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3"/>
              <a:gd name="T31" fmla="*/ 0 h 305"/>
              <a:gd name="T32" fmla="*/ 323 w 323"/>
              <a:gd name="T33" fmla="*/ 305 h 3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3" h="305">
                <a:moveTo>
                  <a:pt x="80" y="0"/>
                </a:moveTo>
                <a:cubicBezTo>
                  <a:pt x="71" y="6"/>
                  <a:pt x="59" y="9"/>
                  <a:pt x="53" y="18"/>
                </a:cubicBezTo>
                <a:cubicBezTo>
                  <a:pt x="46" y="28"/>
                  <a:pt x="48" y="42"/>
                  <a:pt x="44" y="54"/>
                </a:cubicBezTo>
                <a:cubicBezTo>
                  <a:pt x="39" y="67"/>
                  <a:pt x="31" y="78"/>
                  <a:pt x="25" y="91"/>
                </a:cubicBezTo>
                <a:cubicBezTo>
                  <a:pt x="21" y="100"/>
                  <a:pt x="19" y="109"/>
                  <a:pt x="16" y="118"/>
                </a:cubicBezTo>
                <a:cubicBezTo>
                  <a:pt x="28" y="305"/>
                  <a:pt x="0" y="270"/>
                  <a:pt x="181" y="256"/>
                </a:cubicBezTo>
                <a:cubicBezTo>
                  <a:pt x="244" y="214"/>
                  <a:pt x="215" y="226"/>
                  <a:pt x="263" y="210"/>
                </a:cubicBezTo>
                <a:cubicBezTo>
                  <a:pt x="280" y="183"/>
                  <a:pt x="300" y="163"/>
                  <a:pt x="318" y="137"/>
                </a:cubicBezTo>
                <a:cubicBezTo>
                  <a:pt x="305" y="20"/>
                  <a:pt x="323" y="70"/>
                  <a:pt x="245" y="18"/>
                </a:cubicBezTo>
                <a:cubicBezTo>
                  <a:pt x="196" y="25"/>
                  <a:pt x="152" y="25"/>
                  <a:pt x="117" y="6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129033" name="Picture 9" descr="ANd9GcSwOXeyOvd83p2waAiC8RRl42EZ-kmqWA76y21IM_7MmAfQ2kOueo6IoFzY">
            <a:extLst>
              <a:ext uri="{FF2B5EF4-FFF2-40B4-BE49-F238E27FC236}">
                <a16:creationId xmlns:a16="http://schemas.microsoft.com/office/drawing/2014/main" id="{47A8C020-BA6F-8443-BA74-391FA51D6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901" y="2474047"/>
            <a:ext cx="3321497" cy="221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Rectangle 2">
            <a:extLst>
              <a:ext uri="{FF2B5EF4-FFF2-40B4-BE49-F238E27FC236}">
                <a16:creationId xmlns:a16="http://schemas.microsoft.com/office/drawing/2014/main" id="{BF7C0D0E-924E-7343-890A-E75752B0DB91}"/>
              </a:ext>
            </a:extLst>
          </p:cNvPr>
          <p:cNvSpPr>
            <a:spLocks noChangeArrowheads="1"/>
          </p:cNvSpPr>
          <p:nvPr/>
        </p:nvSpPr>
        <p:spPr bwMode="auto">
          <a:xfrm>
            <a:off x="5134524" y="1232693"/>
            <a:ext cx="6769301"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2800" b="1" dirty="0">
                <a:solidFill>
                  <a:schemeClr val="accent3"/>
                </a:solidFill>
                <a:cs typeface="Arial" panose="020B0604020202020204" pitchFamily="34" charset="0"/>
              </a:rPr>
              <a:t>GİRİŞİMİN ÜRÜN VE HİZMETLERİNİN KODLANMASI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360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903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36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6035" grpId="0"/>
      <p:bldP spid="18360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ext Box 3">
            <a:extLst>
              <a:ext uri="{FF2B5EF4-FFF2-40B4-BE49-F238E27FC236}">
                <a16:creationId xmlns:a16="http://schemas.microsoft.com/office/drawing/2014/main" id="{890D16BB-5A9A-D045-8D34-7FC9C09D212B}"/>
              </a:ext>
            </a:extLst>
          </p:cNvPr>
          <p:cNvSpPr txBox="1">
            <a:spLocks noChangeArrowheads="1"/>
          </p:cNvSpPr>
          <p:nvPr/>
        </p:nvSpPr>
        <p:spPr bwMode="auto">
          <a:xfrm>
            <a:off x="5016500" y="2547547"/>
            <a:ext cx="50403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lnSpc>
                <a:spcPct val="80000"/>
              </a:lnSpc>
              <a:buFontTx/>
              <a:buNone/>
            </a:pPr>
            <a:r>
              <a:rPr lang="tr-TR" altLang="tr-TR" sz="2400" dirty="0">
                <a:latin typeface="Arial" panose="020B0604020202020204" pitchFamily="34" charset="0"/>
                <a:cs typeface="Arial" panose="020B0604020202020204" pitchFamily="34" charset="0"/>
              </a:rPr>
              <a:t>Girişimimiz lokantacılık yapıyor.</a:t>
            </a:r>
            <a:endParaRPr lang="tr-TR" altLang="tr-TR" sz="2400" dirty="0">
              <a:solidFill>
                <a:srgbClr val="005A74"/>
              </a:solidFill>
              <a:latin typeface="Arial" panose="020B0604020202020204" pitchFamily="34" charset="0"/>
              <a:cs typeface="Arial" panose="020B0604020202020204" pitchFamily="34" charset="0"/>
            </a:endParaRPr>
          </a:p>
        </p:txBody>
      </p:sp>
      <p:sp>
        <p:nvSpPr>
          <p:cNvPr id="142338" name="Text Box 9">
            <a:extLst>
              <a:ext uri="{FF2B5EF4-FFF2-40B4-BE49-F238E27FC236}">
                <a16:creationId xmlns:a16="http://schemas.microsoft.com/office/drawing/2014/main" id="{66DA2E64-0B47-134F-A93C-E975C5B196ED}"/>
              </a:ext>
            </a:extLst>
          </p:cNvPr>
          <p:cNvSpPr txBox="1">
            <a:spLocks noChangeArrowheads="1"/>
          </p:cNvSpPr>
          <p:nvPr/>
        </p:nvSpPr>
        <p:spPr bwMode="auto">
          <a:xfrm>
            <a:off x="4867160" y="3644901"/>
            <a:ext cx="703666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pPr>
            <a:r>
              <a:rPr lang="tr-TR" altLang="tr-TR" sz="2200" dirty="0">
                <a:latin typeface="Arial" panose="020B0604020202020204" pitchFamily="34" charset="0"/>
                <a:cs typeface="Arial" panose="020B0604020202020204" pitchFamily="34" charset="0"/>
              </a:rPr>
              <a:t>56.10.11 Lokantalarda yemek sunum hizmetleri</a:t>
            </a:r>
          </a:p>
          <a:p>
            <a:pPr eaLnBrk="1" hangingPunct="1">
              <a:spcBef>
                <a:spcPct val="0"/>
              </a:spcBef>
              <a:buFontTx/>
              <a:buNone/>
            </a:pPr>
            <a:endParaRPr lang="tr-TR" altLang="tr-TR" sz="2200" dirty="0">
              <a:latin typeface="Arial" panose="020B0604020202020204" pitchFamily="34" charset="0"/>
              <a:cs typeface="Arial" panose="020B0604020202020204" pitchFamily="34" charset="0"/>
            </a:endParaRPr>
          </a:p>
          <a:p>
            <a:pPr eaLnBrk="1" hangingPunct="1">
              <a:spcBef>
                <a:spcPct val="0"/>
              </a:spcBef>
            </a:pPr>
            <a:r>
              <a:rPr lang="tr-TR" altLang="tr-TR" sz="2200" dirty="0">
                <a:latin typeface="Arial" panose="020B0604020202020204" pitchFamily="34" charset="0"/>
                <a:cs typeface="Arial" panose="020B0604020202020204" pitchFamily="34" charset="0"/>
              </a:rPr>
              <a:t>56.10.12 Gemilerde ve trenlerde yemek sunum hizmetleri</a:t>
            </a:r>
          </a:p>
          <a:p>
            <a:pPr eaLnBrk="1" hangingPunct="1">
              <a:spcBef>
                <a:spcPct val="0"/>
              </a:spcBef>
              <a:buFontTx/>
              <a:buNone/>
            </a:pPr>
            <a:endParaRPr lang="tr-TR" altLang="tr-TR" sz="2200" dirty="0">
              <a:latin typeface="Arial" panose="020B0604020202020204" pitchFamily="34" charset="0"/>
              <a:cs typeface="Arial" panose="020B0604020202020204" pitchFamily="34" charset="0"/>
            </a:endParaRPr>
          </a:p>
          <a:p>
            <a:pPr eaLnBrk="1" hangingPunct="1">
              <a:spcBef>
                <a:spcPct val="0"/>
              </a:spcBef>
            </a:pPr>
            <a:r>
              <a:rPr lang="tr-TR" altLang="tr-TR" sz="2200" dirty="0">
                <a:latin typeface="Arial" panose="020B0604020202020204" pitchFamily="34" charset="0"/>
                <a:cs typeface="Arial" panose="020B0604020202020204" pitchFamily="34" charset="0"/>
              </a:rPr>
              <a:t>56.10.13 Selfservis dönerciler (oturacak yerleri olan)</a:t>
            </a:r>
          </a:p>
          <a:p>
            <a:pPr eaLnBrk="1" hangingPunct="1">
              <a:spcBef>
                <a:spcPct val="0"/>
              </a:spcBef>
              <a:buFontTx/>
              <a:buNone/>
            </a:pPr>
            <a:endParaRPr lang="tr-TR" altLang="tr-TR" sz="2200" dirty="0">
              <a:latin typeface="Arial" panose="020B0604020202020204" pitchFamily="34" charset="0"/>
              <a:cs typeface="Arial" panose="020B0604020202020204" pitchFamily="34" charset="0"/>
            </a:endParaRPr>
          </a:p>
          <a:p>
            <a:pPr eaLnBrk="1" hangingPunct="1">
              <a:spcBef>
                <a:spcPct val="0"/>
              </a:spcBef>
            </a:pPr>
            <a:r>
              <a:rPr lang="tr-TR" altLang="tr-TR" sz="2200" dirty="0">
                <a:latin typeface="Arial" panose="020B0604020202020204" pitchFamily="34" charset="0"/>
                <a:cs typeface="Arial" panose="020B0604020202020204" pitchFamily="34" charset="0"/>
              </a:rPr>
              <a:t>56.10.19 Selfservis dönerciler (oturacak yerleri olmayanlar)</a:t>
            </a:r>
            <a:endParaRPr lang="tr-TR" altLang="tr-TR" sz="2200" dirty="0">
              <a:solidFill>
                <a:srgbClr val="005A74"/>
              </a:solidFill>
              <a:latin typeface="Arial" panose="020B0604020202020204" pitchFamily="34" charset="0"/>
              <a:cs typeface="Arial" panose="020B0604020202020204" pitchFamily="34" charset="0"/>
            </a:endParaRPr>
          </a:p>
        </p:txBody>
      </p:sp>
      <p:sp>
        <p:nvSpPr>
          <p:cNvPr id="53251" name="Freeform 21">
            <a:extLst>
              <a:ext uri="{FF2B5EF4-FFF2-40B4-BE49-F238E27FC236}">
                <a16:creationId xmlns:a16="http://schemas.microsoft.com/office/drawing/2014/main" id="{033F780D-2B20-3646-BD62-25058D52F738}"/>
              </a:ext>
            </a:extLst>
          </p:cNvPr>
          <p:cNvSpPr>
            <a:spLocks/>
          </p:cNvSpPr>
          <p:nvPr/>
        </p:nvSpPr>
        <p:spPr bwMode="auto">
          <a:xfrm>
            <a:off x="2020888" y="3411539"/>
            <a:ext cx="512762" cy="484187"/>
          </a:xfrm>
          <a:custGeom>
            <a:avLst/>
            <a:gdLst>
              <a:gd name="T0" fmla="*/ 2147483646 w 323"/>
              <a:gd name="T1" fmla="*/ 0 h 305"/>
              <a:gd name="T2" fmla="*/ 2147483646 w 323"/>
              <a:gd name="T3" fmla="*/ 2147483646 h 305"/>
              <a:gd name="T4" fmla="*/ 2147483646 w 323"/>
              <a:gd name="T5" fmla="*/ 2147483646 h 305"/>
              <a:gd name="T6" fmla="*/ 2147483646 w 323"/>
              <a:gd name="T7" fmla="*/ 2147483646 h 305"/>
              <a:gd name="T8" fmla="*/ 2147483646 w 323"/>
              <a:gd name="T9" fmla="*/ 2147483646 h 305"/>
              <a:gd name="T10" fmla="*/ 2147483646 w 323"/>
              <a:gd name="T11" fmla="*/ 2147483646 h 305"/>
              <a:gd name="T12" fmla="*/ 2147483646 w 323"/>
              <a:gd name="T13" fmla="*/ 2147483646 h 305"/>
              <a:gd name="T14" fmla="*/ 2147483646 w 323"/>
              <a:gd name="T15" fmla="*/ 2147483646 h 305"/>
              <a:gd name="T16" fmla="*/ 2147483646 w 323"/>
              <a:gd name="T17" fmla="*/ 2147483646 h 305"/>
              <a:gd name="T18" fmla="*/ 2147483646 w 323"/>
              <a:gd name="T19" fmla="*/ 2147483646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3"/>
              <a:gd name="T31" fmla="*/ 0 h 305"/>
              <a:gd name="T32" fmla="*/ 323 w 323"/>
              <a:gd name="T33" fmla="*/ 305 h 3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3" h="305">
                <a:moveTo>
                  <a:pt x="80" y="0"/>
                </a:moveTo>
                <a:cubicBezTo>
                  <a:pt x="71" y="6"/>
                  <a:pt x="59" y="9"/>
                  <a:pt x="53" y="18"/>
                </a:cubicBezTo>
                <a:cubicBezTo>
                  <a:pt x="46" y="28"/>
                  <a:pt x="48" y="42"/>
                  <a:pt x="44" y="54"/>
                </a:cubicBezTo>
                <a:cubicBezTo>
                  <a:pt x="39" y="67"/>
                  <a:pt x="31" y="78"/>
                  <a:pt x="25" y="91"/>
                </a:cubicBezTo>
                <a:cubicBezTo>
                  <a:pt x="21" y="100"/>
                  <a:pt x="19" y="109"/>
                  <a:pt x="16" y="118"/>
                </a:cubicBezTo>
                <a:cubicBezTo>
                  <a:pt x="28" y="305"/>
                  <a:pt x="0" y="270"/>
                  <a:pt x="181" y="256"/>
                </a:cubicBezTo>
                <a:cubicBezTo>
                  <a:pt x="244" y="214"/>
                  <a:pt x="215" y="226"/>
                  <a:pt x="263" y="210"/>
                </a:cubicBezTo>
                <a:cubicBezTo>
                  <a:pt x="280" y="183"/>
                  <a:pt x="300" y="163"/>
                  <a:pt x="318" y="137"/>
                </a:cubicBezTo>
                <a:cubicBezTo>
                  <a:pt x="305" y="20"/>
                  <a:pt x="323" y="70"/>
                  <a:pt x="245" y="18"/>
                </a:cubicBezTo>
                <a:cubicBezTo>
                  <a:pt x="196" y="25"/>
                  <a:pt x="152" y="25"/>
                  <a:pt x="117" y="6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43015" name="Picture 10" descr="ANd9GcQ8BG6NTJ734ti8ODVb0i5X_mskhNiWdp56wQgk4-f5JGnZ4DFyGg">
            <a:extLst>
              <a:ext uri="{FF2B5EF4-FFF2-40B4-BE49-F238E27FC236}">
                <a16:creationId xmlns:a16="http://schemas.microsoft.com/office/drawing/2014/main" id="{F45F9519-E5AC-7C44-A684-7848E98E73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559" y="2377426"/>
            <a:ext cx="3041939" cy="2534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01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2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7" grpId="0"/>
      <p:bldP spid="1423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6035" name="Text Box 3">
            <a:extLst>
              <a:ext uri="{FF2B5EF4-FFF2-40B4-BE49-F238E27FC236}">
                <a16:creationId xmlns:a16="http://schemas.microsoft.com/office/drawing/2014/main" id="{CADA0559-3E89-7A4C-AC20-E4624504E3B2}"/>
              </a:ext>
            </a:extLst>
          </p:cNvPr>
          <p:cNvSpPr txBox="1">
            <a:spLocks noChangeArrowheads="1"/>
          </p:cNvSpPr>
          <p:nvPr/>
        </p:nvSpPr>
        <p:spPr bwMode="auto">
          <a:xfrm>
            <a:off x="4991100" y="2768599"/>
            <a:ext cx="72009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lnSpc>
                <a:spcPct val="80000"/>
              </a:lnSpc>
              <a:buFontTx/>
              <a:buNone/>
            </a:pPr>
            <a:r>
              <a:rPr lang="tr-TR" altLang="tr-TR" sz="2400" dirty="0">
                <a:latin typeface="Arial" panose="020B0604020202020204" pitchFamily="34" charset="0"/>
                <a:cs typeface="Arial" panose="020B0604020202020204" pitchFamily="34" charset="0"/>
              </a:rPr>
              <a:t>Girişimimiz meyve suyu imalatı yapıyor.</a:t>
            </a:r>
            <a:endParaRPr lang="tr-TR" altLang="tr-TR" sz="2400" dirty="0">
              <a:solidFill>
                <a:srgbClr val="005A74"/>
              </a:solidFill>
              <a:latin typeface="Arial" panose="020B0604020202020204" pitchFamily="34" charset="0"/>
              <a:cs typeface="Arial" panose="020B0604020202020204" pitchFamily="34" charset="0"/>
            </a:endParaRPr>
          </a:p>
        </p:txBody>
      </p:sp>
      <p:sp>
        <p:nvSpPr>
          <p:cNvPr id="1836041" name="Text Box 9">
            <a:extLst>
              <a:ext uri="{FF2B5EF4-FFF2-40B4-BE49-F238E27FC236}">
                <a16:creationId xmlns:a16="http://schemas.microsoft.com/office/drawing/2014/main" id="{71EE03B8-F9FF-FE44-B2C1-011D4ABB03B5}"/>
              </a:ext>
            </a:extLst>
          </p:cNvPr>
          <p:cNvSpPr txBox="1">
            <a:spLocks noChangeArrowheads="1"/>
          </p:cNvSpPr>
          <p:nvPr/>
        </p:nvSpPr>
        <p:spPr bwMode="auto">
          <a:xfrm>
            <a:off x="5130800" y="3895726"/>
            <a:ext cx="5040312"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pPr>
            <a:r>
              <a:rPr lang="tr-TR" altLang="tr-TR" sz="2400" dirty="0">
                <a:latin typeface="Arial" panose="020B0604020202020204" pitchFamily="34" charset="0"/>
                <a:cs typeface="Arial" panose="020B0604020202020204" pitchFamily="34" charset="0"/>
              </a:rPr>
              <a:t>10.32.11 %100 Domates suyu</a:t>
            </a:r>
          </a:p>
          <a:p>
            <a:pPr eaLnBrk="1" hangingPunct="1">
              <a:spcBef>
                <a:spcPct val="0"/>
              </a:spcBef>
            </a:pPr>
            <a:endParaRPr lang="tr-TR" altLang="tr-TR" sz="2400" dirty="0">
              <a:latin typeface="Arial" panose="020B0604020202020204" pitchFamily="34" charset="0"/>
              <a:cs typeface="Arial" panose="020B0604020202020204" pitchFamily="34" charset="0"/>
            </a:endParaRPr>
          </a:p>
          <a:p>
            <a:pPr eaLnBrk="1" hangingPunct="1">
              <a:spcBef>
                <a:spcPct val="0"/>
              </a:spcBef>
            </a:pPr>
            <a:r>
              <a:rPr lang="tr-TR" altLang="tr-TR" sz="2400" dirty="0">
                <a:latin typeface="Arial" panose="020B0604020202020204" pitchFamily="34" charset="0"/>
                <a:cs typeface="Arial" panose="020B0604020202020204" pitchFamily="34" charset="0"/>
              </a:rPr>
              <a:t>10.32.12 %100 portakal suyu</a:t>
            </a:r>
          </a:p>
          <a:p>
            <a:pPr eaLnBrk="1" hangingPunct="1">
              <a:spcBef>
                <a:spcPct val="0"/>
              </a:spcBef>
            </a:pPr>
            <a:endParaRPr lang="tr-TR" altLang="tr-TR" sz="2400" dirty="0">
              <a:latin typeface="Arial" panose="020B0604020202020204" pitchFamily="34" charset="0"/>
              <a:cs typeface="Arial" panose="020B0604020202020204" pitchFamily="34" charset="0"/>
            </a:endParaRPr>
          </a:p>
          <a:p>
            <a:pPr eaLnBrk="1" hangingPunct="1">
              <a:spcBef>
                <a:spcPct val="0"/>
              </a:spcBef>
            </a:pPr>
            <a:r>
              <a:rPr lang="tr-TR" altLang="tr-TR" sz="2400" dirty="0">
                <a:latin typeface="Arial" panose="020B0604020202020204" pitchFamily="34" charset="0"/>
                <a:cs typeface="Arial" panose="020B0604020202020204" pitchFamily="34" charset="0"/>
              </a:rPr>
              <a:t>10.32.15 %100 üzüm suyu</a:t>
            </a:r>
          </a:p>
          <a:p>
            <a:pPr eaLnBrk="1" hangingPunct="1">
              <a:spcBef>
                <a:spcPct val="0"/>
              </a:spcBef>
            </a:pPr>
            <a:endParaRPr lang="tr-TR" altLang="tr-TR" sz="2400" dirty="0">
              <a:latin typeface="Arial" panose="020B0604020202020204" pitchFamily="34" charset="0"/>
              <a:cs typeface="Arial" panose="020B0604020202020204" pitchFamily="34" charset="0"/>
            </a:endParaRPr>
          </a:p>
          <a:p>
            <a:pPr eaLnBrk="1" hangingPunct="1">
              <a:spcBef>
                <a:spcPct val="0"/>
              </a:spcBef>
            </a:pPr>
            <a:r>
              <a:rPr lang="tr-TR" altLang="tr-TR" sz="2400" dirty="0">
                <a:latin typeface="Arial" panose="020B0604020202020204" pitchFamily="34" charset="0"/>
                <a:cs typeface="Arial" panose="020B0604020202020204" pitchFamily="34" charset="0"/>
              </a:rPr>
              <a:t>11.07.19 Nektar – meyve suyu</a:t>
            </a:r>
            <a:endParaRPr lang="tr-TR" altLang="tr-TR" sz="2400" dirty="0">
              <a:solidFill>
                <a:srgbClr val="005A74"/>
              </a:solidFill>
              <a:latin typeface="Arial" panose="020B0604020202020204" pitchFamily="34" charset="0"/>
              <a:cs typeface="Arial" panose="020B0604020202020204" pitchFamily="34" charset="0"/>
            </a:endParaRPr>
          </a:p>
          <a:p>
            <a:pPr eaLnBrk="1" hangingPunct="1">
              <a:spcBef>
                <a:spcPct val="0"/>
              </a:spcBef>
              <a:buFontTx/>
              <a:buNone/>
            </a:pPr>
            <a:endParaRPr lang="tr-TR" altLang="tr-TR" sz="1800" dirty="0">
              <a:solidFill>
                <a:srgbClr val="005A74"/>
              </a:solidFill>
              <a:latin typeface="Arial" panose="020B0604020202020204" pitchFamily="34" charset="0"/>
              <a:cs typeface="Arial" panose="020B0604020202020204" pitchFamily="34" charset="0"/>
            </a:endParaRPr>
          </a:p>
        </p:txBody>
      </p:sp>
      <p:sp>
        <p:nvSpPr>
          <p:cNvPr id="54275" name="Freeform 21">
            <a:extLst>
              <a:ext uri="{FF2B5EF4-FFF2-40B4-BE49-F238E27FC236}">
                <a16:creationId xmlns:a16="http://schemas.microsoft.com/office/drawing/2014/main" id="{C61367B1-D5FF-D246-A49E-147ED28DFCED}"/>
              </a:ext>
            </a:extLst>
          </p:cNvPr>
          <p:cNvSpPr>
            <a:spLocks/>
          </p:cNvSpPr>
          <p:nvPr/>
        </p:nvSpPr>
        <p:spPr bwMode="auto">
          <a:xfrm>
            <a:off x="2020888" y="3411539"/>
            <a:ext cx="512762" cy="484187"/>
          </a:xfrm>
          <a:custGeom>
            <a:avLst/>
            <a:gdLst>
              <a:gd name="T0" fmla="*/ 2147483646 w 323"/>
              <a:gd name="T1" fmla="*/ 0 h 305"/>
              <a:gd name="T2" fmla="*/ 2147483646 w 323"/>
              <a:gd name="T3" fmla="*/ 2147483646 h 305"/>
              <a:gd name="T4" fmla="*/ 2147483646 w 323"/>
              <a:gd name="T5" fmla="*/ 2147483646 h 305"/>
              <a:gd name="T6" fmla="*/ 2147483646 w 323"/>
              <a:gd name="T7" fmla="*/ 2147483646 h 305"/>
              <a:gd name="T8" fmla="*/ 2147483646 w 323"/>
              <a:gd name="T9" fmla="*/ 2147483646 h 305"/>
              <a:gd name="T10" fmla="*/ 2147483646 w 323"/>
              <a:gd name="T11" fmla="*/ 2147483646 h 305"/>
              <a:gd name="T12" fmla="*/ 2147483646 w 323"/>
              <a:gd name="T13" fmla="*/ 2147483646 h 305"/>
              <a:gd name="T14" fmla="*/ 2147483646 w 323"/>
              <a:gd name="T15" fmla="*/ 2147483646 h 305"/>
              <a:gd name="T16" fmla="*/ 2147483646 w 323"/>
              <a:gd name="T17" fmla="*/ 2147483646 h 305"/>
              <a:gd name="T18" fmla="*/ 2147483646 w 323"/>
              <a:gd name="T19" fmla="*/ 2147483646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3"/>
              <a:gd name="T31" fmla="*/ 0 h 305"/>
              <a:gd name="T32" fmla="*/ 323 w 323"/>
              <a:gd name="T33" fmla="*/ 305 h 3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3" h="305">
                <a:moveTo>
                  <a:pt x="80" y="0"/>
                </a:moveTo>
                <a:cubicBezTo>
                  <a:pt x="71" y="6"/>
                  <a:pt x="59" y="9"/>
                  <a:pt x="53" y="18"/>
                </a:cubicBezTo>
                <a:cubicBezTo>
                  <a:pt x="46" y="28"/>
                  <a:pt x="48" y="42"/>
                  <a:pt x="44" y="54"/>
                </a:cubicBezTo>
                <a:cubicBezTo>
                  <a:pt x="39" y="67"/>
                  <a:pt x="31" y="78"/>
                  <a:pt x="25" y="91"/>
                </a:cubicBezTo>
                <a:cubicBezTo>
                  <a:pt x="21" y="100"/>
                  <a:pt x="19" y="109"/>
                  <a:pt x="16" y="118"/>
                </a:cubicBezTo>
                <a:cubicBezTo>
                  <a:pt x="28" y="305"/>
                  <a:pt x="0" y="270"/>
                  <a:pt x="181" y="256"/>
                </a:cubicBezTo>
                <a:cubicBezTo>
                  <a:pt x="244" y="214"/>
                  <a:pt x="215" y="226"/>
                  <a:pt x="263" y="210"/>
                </a:cubicBezTo>
                <a:cubicBezTo>
                  <a:pt x="280" y="183"/>
                  <a:pt x="300" y="163"/>
                  <a:pt x="318" y="137"/>
                </a:cubicBezTo>
                <a:cubicBezTo>
                  <a:pt x="305" y="20"/>
                  <a:pt x="323" y="70"/>
                  <a:pt x="245" y="18"/>
                </a:cubicBezTo>
                <a:cubicBezTo>
                  <a:pt x="196" y="25"/>
                  <a:pt x="152" y="25"/>
                  <a:pt x="117" y="6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84997" name="Picture 11" descr="ANd9GcS8terytFI_WCIgYMHuWKAoPMDB5d1Hczl_UnjCIz1ZeaeJQzsx">
            <a:extLst>
              <a:ext uri="{FF2B5EF4-FFF2-40B4-BE49-F238E27FC236}">
                <a16:creationId xmlns:a16="http://schemas.microsoft.com/office/drawing/2014/main" id="{DFE0E58B-D38C-9F40-BA2C-78C4DF6BA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7564" y="1832878"/>
            <a:ext cx="2492172" cy="354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9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3603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36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6035" grpId="0"/>
      <p:bldP spid="1836041" grpId="0"/>
    </p:bldLst>
  </p:timing>
</p:sld>
</file>

<file path=ppt/theme/theme1.xml><?xml version="1.0" encoding="utf-8"?>
<a:theme xmlns:a="http://schemas.openxmlformats.org/drawingml/2006/main" name="ShojiVTI">
  <a:themeElements>
    <a:clrScheme name="AnalogousFromDarkSeedLeftStep">
      <a:dk1>
        <a:srgbClr val="000000"/>
      </a:dk1>
      <a:lt1>
        <a:srgbClr val="FFFFFF"/>
      </a:lt1>
      <a:dk2>
        <a:srgbClr val="36211F"/>
      </a:dk2>
      <a:lt2>
        <a:srgbClr val="E2E3E8"/>
      </a:lt2>
      <a:accent1>
        <a:srgbClr val="B3A020"/>
      </a:accent1>
      <a:accent2>
        <a:srgbClr val="D56D17"/>
      </a:accent2>
      <a:accent3>
        <a:srgbClr val="E73029"/>
      </a:accent3>
      <a:accent4>
        <a:srgbClr val="D5175F"/>
      </a:accent4>
      <a:accent5>
        <a:srgbClr val="E729C0"/>
      </a:accent5>
      <a:accent6>
        <a:srgbClr val="AC17D5"/>
      </a:accent6>
      <a:hlink>
        <a:srgbClr val="BF3F90"/>
      </a:hlink>
      <a:folHlink>
        <a:srgbClr val="7F7F7F"/>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VTI" id="{00D0DDEB-E771-48E5-9E96-0647434F08B1}" vid="{9D22D596-7FD0-4F89-958C-AD79A0949111}"/>
    </a:ext>
  </a:extLst>
</a:theme>
</file>

<file path=docProps/app.xml><?xml version="1.0" encoding="utf-8"?>
<Properties xmlns="http://schemas.openxmlformats.org/officeDocument/2006/extended-properties" xmlns:vt="http://schemas.openxmlformats.org/officeDocument/2006/docPropsVTypes">
  <TotalTime>55</TotalTime>
  <Words>1692</Words>
  <Application>Microsoft Macintosh PowerPoint</Application>
  <PresentationFormat>Geniş ekran</PresentationFormat>
  <Paragraphs>239</Paragraphs>
  <Slides>25</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25</vt:i4>
      </vt:variant>
    </vt:vector>
  </HeadingPairs>
  <TitlesOfParts>
    <vt:vector size="34" baseType="lpstr">
      <vt:lpstr>Meiryo</vt:lpstr>
      <vt:lpstr>Arial</vt:lpstr>
      <vt:lpstr>Calibri</vt:lpstr>
      <vt:lpstr>Century</vt:lpstr>
      <vt:lpstr>Corbel</vt:lpstr>
      <vt:lpstr>MS Sans Serif</vt:lpstr>
      <vt:lpstr>Times New Roman</vt:lpstr>
      <vt:lpstr>Wingdings</vt:lpstr>
      <vt:lpstr>ShojiVTI</vt:lpstr>
      <vt:lpstr>Faaliyete Göre Ürünlerin  İstatistiki Sınıflaması  Statıstıcal Classıfıcatıon of Products by Actıvıty (CPA) </vt:lpstr>
      <vt:lpstr>PowerPoint Sunusu</vt:lpstr>
      <vt:lpstr>CPA 2002</vt:lpstr>
      <vt:lpstr>CPA 2008</vt:lpstr>
      <vt:lpstr>CPA Rev. 2.1</vt:lpstr>
      <vt:lpstr>TANIM</vt:lpstr>
      <vt:lpstr>NACE, CPA ve PRODCOM ilişkisi</vt:lpstr>
      <vt:lpstr>KULLANILDIĞI TEMEL İSTATİSTİKİ UYGULAMALAR </vt:lpstr>
      <vt:lpstr>YAPISI ve KODLANIŞI  </vt:lpstr>
      <vt:lpstr>YORUMLAMA KURAL ve ARAÇLARI (1/6)</vt:lpstr>
      <vt:lpstr>PowerPoint Sunusu</vt:lpstr>
      <vt:lpstr>PowerPoint Sunusu</vt:lpstr>
      <vt:lpstr>PowerPoint Sunusu</vt:lpstr>
      <vt:lpstr>PowerPoint Sunusu</vt:lpstr>
      <vt:lpstr>PowerPoint Sunusu</vt:lpstr>
      <vt:lpstr>CPA 2008 ve NACE Rev.2 FARKLILIKLARI</vt:lpstr>
      <vt:lpstr>CPA 2008 ve NACE Rev.2 FARKLILIKLARI</vt:lpstr>
      <vt:lpstr>PowerPoint Sunusu</vt:lpstr>
      <vt:lpstr>DÖNÜŞÜM TABLOLARI</vt:lpstr>
      <vt:lpstr>SINIFLAMANIN BAŞLIĞINDA AÇIKÇA YER ALMAYAN BİR ÜRÜNÜN KODUNUN BELİRLENMESİ ÖRNEK-BANYO KESESİ</vt:lpstr>
      <vt:lpstr>SINIFLAMANIN BAŞLIĞINDA AÇIKÇA YER ALMAYAN BİR ÜRÜNÜN KODUNUN BELİRLENMESİ ÖRNEK-BANYO KESESİ</vt:lpstr>
      <vt:lpstr>SINIFLAMANIN BAŞLIĞINDA AÇIKÇA YER ALMAYAN BİR ÜRÜNÜN KODUNUN BELİRLENMESİ ÖRNEK-BANYO KESESİ</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Faaliyete Göre Ürünlerin  İstatistiki Sınıflaması  Statıstıcal Classıfıcatıon of Products by Actıvıty (CPA) </dc:title>
  <dc:creator>AYHAN AYDIN</dc:creator>
  <cp:lastModifiedBy>AYHAN AYDIN</cp:lastModifiedBy>
  <cp:revision>1</cp:revision>
  <dcterms:created xsi:type="dcterms:W3CDTF">2021-11-15T12:35:50Z</dcterms:created>
  <dcterms:modified xsi:type="dcterms:W3CDTF">2021-11-15T13:31:28Z</dcterms:modified>
</cp:coreProperties>
</file>